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86" r:id="rId3"/>
    <p:sldId id="314" r:id="rId4"/>
    <p:sldId id="287" r:id="rId5"/>
    <p:sldId id="288" r:id="rId6"/>
    <p:sldId id="289" r:id="rId7"/>
    <p:sldId id="290" r:id="rId8"/>
    <p:sldId id="292" r:id="rId9"/>
    <p:sldId id="315" r:id="rId10"/>
    <p:sldId id="293" r:id="rId11"/>
    <p:sldId id="294" r:id="rId12"/>
    <p:sldId id="359" r:id="rId13"/>
    <p:sldId id="360" r:id="rId14"/>
    <p:sldId id="361" r:id="rId15"/>
    <p:sldId id="362" r:id="rId16"/>
    <p:sldId id="363" r:id="rId17"/>
    <p:sldId id="295" r:id="rId18"/>
    <p:sldId id="296" r:id="rId19"/>
    <p:sldId id="297" r:id="rId20"/>
    <p:sldId id="298" r:id="rId21"/>
    <p:sldId id="299" r:id="rId22"/>
    <p:sldId id="300" r:id="rId23"/>
    <p:sldId id="301" r:id="rId24"/>
    <p:sldId id="364" r:id="rId25"/>
    <p:sldId id="342" r:id="rId26"/>
    <p:sldId id="302" r:id="rId27"/>
    <p:sldId id="303" r:id="rId28"/>
    <p:sldId id="304" r:id="rId29"/>
    <p:sldId id="305" r:id="rId30"/>
    <p:sldId id="306" r:id="rId31"/>
    <p:sldId id="307" r:id="rId32"/>
    <p:sldId id="357" r:id="rId33"/>
    <p:sldId id="308" r:id="rId34"/>
    <p:sldId id="358" r:id="rId35"/>
    <p:sldId id="310" r:id="rId36"/>
    <p:sldId id="311" r:id="rId37"/>
    <p:sldId id="291" r:id="rId38"/>
    <p:sldId id="316" r:id="rId39"/>
    <p:sldId id="317" r:id="rId40"/>
    <p:sldId id="318" r:id="rId41"/>
    <p:sldId id="319" r:id="rId42"/>
    <p:sldId id="320" r:id="rId43"/>
    <p:sldId id="321" r:id="rId44"/>
    <p:sldId id="323" r:id="rId45"/>
    <p:sldId id="324" r:id="rId46"/>
    <p:sldId id="325" r:id="rId47"/>
    <p:sldId id="326" r:id="rId48"/>
    <p:sldId id="327" r:id="rId49"/>
    <p:sldId id="329" r:id="rId50"/>
    <p:sldId id="330" r:id="rId51"/>
    <p:sldId id="331" r:id="rId52"/>
    <p:sldId id="333" r:id="rId53"/>
    <p:sldId id="334" r:id="rId54"/>
    <p:sldId id="335" r:id="rId55"/>
    <p:sldId id="336" r:id="rId56"/>
    <p:sldId id="337" r:id="rId57"/>
    <p:sldId id="338" r:id="rId58"/>
    <p:sldId id="341" r:id="rId59"/>
    <p:sldId id="339" r:id="rId60"/>
    <p:sldId id="340" r:id="rId61"/>
    <p:sldId id="343" r:id="rId62"/>
    <p:sldId id="346" r:id="rId63"/>
    <p:sldId id="347" r:id="rId64"/>
    <p:sldId id="348" r:id="rId65"/>
    <p:sldId id="349" r:id="rId66"/>
    <p:sldId id="350" r:id="rId67"/>
    <p:sldId id="351" r:id="rId68"/>
    <p:sldId id="352" r:id="rId69"/>
    <p:sldId id="353" r:id="rId70"/>
    <p:sldId id="354" r:id="rId71"/>
    <p:sldId id="355" r:id="rId72"/>
    <p:sldId id="356"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6381" autoAdjust="0"/>
  </p:normalViewPr>
  <p:slideViewPr>
    <p:cSldViewPr snapToGrid="0">
      <p:cViewPr varScale="1">
        <p:scale>
          <a:sx n="91" d="100"/>
          <a:sy n="91" d="100"/>
        </p:scale>
        <p:origin x="534" y="90"/>
      </p:cViewPr>
      <p:guideLst/>
    </p:cSldViewPr>
  </p:slideViewPr>
  <p:outlineViewPr>
    <p:cViewPr>
      <p:scale>
        <a:sx n="33" d="100"/>
        <a:sy n="33" d="100"/>
      </p:scale>
      <p:origin x="0" y="-40376"/>
    </p:cViewPr>
  </p:outlineViewPr>
  <p:notesTextViewPr>
    <p:cViewPr>
      <p:scale>
        <a:sx n="1" d="1"/>
        <a:sy n="1" d="1"/>
      </p:scale>
      <p:origin x="0" y="0"/>
    </p:cViewPr>
  </p:notesTextViewPr>
  <p:sorterViewPr>
    <p:cViewPr>
      <p:scale>
        <a:sx n="100" d="100"/>
        <a:sy n="100" d="100"/>
      </p:scale>
      <p:origin x="0" y="-68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BC7E7-8F54-4AC5-805E-2ECE3CA364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8CD8E2-9A47-4E9C-AED9-F9AA13E72B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5320A1-6601-4A0F-B601-02975553DC9F}"/>
              </a:ext>
            </a:extLst>
          </p:cNvPr>
          <p:cNvSpPr>
            <a:spLocks noGrp="1"/>
          </p:cNvSpPr>
          <p:nvPr>
            <p:ph type="dt" sz="half" idx="10"/>
          </p:nvPr>
        </p:nvSpPr>
        <p:spPr/>
        <p:txBody>
          <a:bodyPr/>
          <a:lstStyle/>
          <a:p>
            <a:fld id="{4AE81C8D-67D2-4A44-B151-BC61648400B2}" type="datetimeFigureOut">
              <a:rPr lang="en-US" smtClean="0"/>
              <a:t>6/27/2018</a:t>
            </a:fld>
            <a:endParaRPr lang="en-US" dirty="0"/>
          </a:p>
        </p:txBody>
      </p:sp>
      <p:sp>
        <p:nvSpPr>
          <p:cNvPr id="5" name="Footer Placeholder 4">
            <a:extLst>
              <a:ext uri="{FF2B5EF4-FFF2-40B4-BE49-F238E27FC236}">
                <a16:creationId xmlns:a16="http://schemas.microsoft.com/office/drawing/2014/main" id="{BE8EA569-8F66-41D7-8D00-234ED01C03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04A1AF4-1981-4432-90AE-A6BDA15D5440}"/>
              </a:ext>
            </a:extLst>
          </p:cNvPr>
          <p:cNvSpPr>
            <a:spLocks noGrp="1"/>
          </p:cNvSpPr>
          <p:nvPr>
            <p:ph type="sldNum" sz="quarter" idx="12"/>
          </p:nvPr>
        </p:nvSpPr>
        <p:spPr/>
        <p:txBody>
          <a:bodyPr/>
          <a:lstStyle/>
          <a:p>
            <a:fld id="{B2EAA6B8-ABE7-4B10-917B-A0421F35100D}" type="slidenum">
              <a:rPr lang="en-US" smtClean="0"/>
              <a:t>‹#›</a:t>
            </a:fld>
            <a:endParaRPr lang="en-US" dirty="0"/>
          </a:p>
        </p:txBody>
      </p:sp>
    </p:spTree>
    <p:extLst>
      <p:ext uri="{BB962C8B-B14F-4D97-AF65-F5344CB8AC3E}">
        <p14:creationId xmlns:p14="http://schemas.microsoft.com/office/powerpoint/2010/main" val="2675245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83475-D491-4545-A762-F574D0A36E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D52BD2-0474-47A9-B85D-F0FE9A2B47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137228-1575-4492-AA9C-5F1391E53EF9}"/>
              </a:ext>
            </a:extLst>
          </p:cNvPr>
          <p:cNvSpPr>
            <a:spLocks noGrp="1"/>
          </p:cNvSpPr>
          <p:nvPr>
            <p:ph type="dt" sz="half" idx="10"/>
          </p:nvPr>
        </p:nvSpPr>
        <p:spPr/>
        <p:txBody>
          <a:bodyPr/>
          <a:lstStyle/>
          <a:p>
            <a:fld id="{4AE81C8D-67D2-4A44-B151-BC61648400B2}" type="datetimeFigureOut">
              <a:rPr lang="en-US" smtClean="0"/>
              <a:t>6/27/2018</a:t>
            </a:fld>
            <a:endParaRPr lang="en-US" dirty="0"/>
          </a:p>
        </p:txBody>
      </p:sp>
      <p:sp>
        <p:nvSpPr>
          <p:cNvPr id="5" name="Footer Placeholder 4">
            <a:extLst>
              <a:ext uri="{FF2B5EF4-FFF2-40B4-BE49-F238E27FC236}">
                <a16:creationId xmlns:a16="http://schemas.microsoft.com/office/drawing/2014/main" id="{F20E06AF-C435-4AC6-AE88-C44E744235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DFF055-21F5-4942-9856-5D15414A9911}"/>
              </a:ext>
            </a:extLst>
          </p:cNvPr>
          <p:cNvSpPr>
            <a:spLocks noGrp="1"/>
          </p:cNvSpPr>
          <p:nvPr>
            <p:ph type="sldNum" sz="quarter" idx="12"/>
          </p:nvPr>
        </p:nvSpPr>
        <p:spPr/>
        <p:txBody>
          <a:bodyPr/>
          <a:lstStyle/>
          <a:p>
            <a:fld id="{B2EAA6B8-ABE7-4B10-917B-A0421F35100D}" type="slidenum">
              <a:rPr lang="en-US" smtClean="0"/>
              <a:t>‹#›</a:t>
            </a:fld>
            <a:endParaRPr lang="en-US" dirty="0"/>
          </a:p>
        </p:txBody>
      </p:sp>
    </p:spTree>
    <p:extLst>
      <p:ext uri="{BB962C8B-B14F-4D97-AF65-F5344CB8AC3E}">
        <p14:creationId xmlns:p14="http://schemas.microsoft.com/office/powerpoint/2010/main" val="1775740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1100C2-73DF-4BC9-83B9-255C74E240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5D6B0E-7A69-49B4-8250-D3BAA822DE8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F3B49C-A8AA-43C1-8B8B-2C327CFFFF52}"/>
              </a:ext>
            </a:extLst>
          </p:cNvPr>
          <p:cNvSpPr>
            <a:spLocks noGrp="1"/>
          </p:cNvSpPr>
          <p:nvPr>
            <p:ph type="dt" sz="half" idx="10"/>
          </p:nvPr>
        </p:nvSpPr>
        <p:spPr/>
        <p:txBody>
          <a:bodyPr/>
          <a:lstStyle/>
          <a:p>
            <a:fld id="{4AE81C8D-67D2-4A44-B151-BC61648400B2}" type="datetimeFigureOut">
              <a:rPr lang="en-US" smtClean="0"/>
              <a:t>6/27/2018</a:t>
            </a:fld>
            <a:endParaRPr lang="en-US" dirty="0"/>
          </a:p>
        </p:txBody>
      </p:sp>
      <p:sp>
        <p:nvSpPr>
          <p:cNvPr id="5" name="Footer Placeholder 4">
            <a:extLst>
              <a:ext uri="{FF2B5EF4-FFF2-40B4-BE49-F238E27FC236}">
                <a16:creationId xmlns:a16="http://schemas.microsoft.com/office/drawing/2014/main" id="{AE82FAD7-92A8-4E3C-BF0A-DE73875EC6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0A9856B-3BF1-40C8-BB0B-5C9B0143943A}"/>
              </a:ext>
            </a:extLst>
          </p:cNvPr>
          <p:cNvSpPr>
            <a:spLocks noGrp="1"/>
          </p:cNvSpPr>
          <p:nvPr>
            <p:ph type="sldNum" sz="quarter" idx="12"/>
          </p:nvPr>
        </p:nvSpPr>
        <p:spPr/>
        <p:txBody>
          <a:bodyPr/>
          <a:lstStyle/>
          <a:p>
            <a:fld id="{B2EAA6B8-ABE7-4B10-917B-A0421F35100D}" type="slidenum">
              <a:rPr lang="en-US" smtClean="0"/>
              <a:t>‹#›</a:t>
            </a:fld>
            <a:endParaRPr lang="en-US" dirty="0"/>
          </a:p>
        </p:txBody>
      </p:sp>
    </p:spTree>
    <p:extLst>
      <p:ext uri="{BB962C8B-B14F-4D97-AF65-F5344CB8AC3E}">
        <p14:creationId xmlns:p14="http://schemas.microsoft.com/office/powerpoint/2010/main" val="2761291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F749CB-9C1F-41BA-96F4-363950ADD44B}" type="datetimeFigureOut">
              <a:rPr kumimoji="0" lang="en-US" sz="1000" b="0" i="0" u="none" strike="noStrike" kern="1200" cap="none" spc="0" normalizeH="0" baseline="0" noProof="0" smtClean="0">
                <a:ln>
                  <a:noFill/>
                </a:ln>
                <a:solidFill>
                  <a:prstClr val="black">
                    <a:tint val="75000"/>
                  </a:prstClr>
                </a:solidFill>
                <a:effectLst/>
                <a:uLnTx/>
                <a:uFillTx/>
                <a:latin typeface="Rockwell" panose="020606030202050204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6/27/2018</a:t>
            </a:fld>
            <a:endParaRPr kumimoji="0" lang="en-US" sz="1000" b="0" i="0" u="none" strike="noStrike" kern="1200" cap="none" spc="0" normalizeH="0" baseline="0" noProof="0">
              <a:ln>
                <a:noFill/>
              </a:ln>
              <a:solidFill>
                <a:prstClr val="black">
                  <a:tint val="75000"/>
                </a:prstClr>
              </a:solidFill>
              <a:effectLst/>
              <a:uLnTx/>
              <a:uFillTx/>
              <a:latin typeface="Rockwell" panose="02060603020205020403"/>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tint val="75000"/>
                </a:prstClr>
              </a:solidFill>
              <a:effectLst/>
              <a:uLnTx/>
              <a:uFillTx/>
              <a:latin typeface="Rockwell" panose="020606030202050204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CB5224-D8BA-4DE0-B4D1-5602E0BC5449}" type="slidenum">
              <a:rPr kumimoji="0" lang="en-US" sz="1000" b="0" i="0" u="none" strike="noStrike" kern="1200" cap="none" spc="0" normalizeH="0" baseline="0" noProof="0" smtClean="0">
                <a:ln>
                  <a:noFill/>
                </a:ln>
                <a:solidFill>
                  <a:prstClr val="black">
                    <a:tint val="75000"/>
                  </a:prstClr>
                </a:solidFill>
                <a:effectLst/>
                <a:uLnTx/>
                <a:uFillTx/>
                <a:latin typeface="Rockwell" panose="020606030202050204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tint val="75000"/>
                </a:prstClr>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2639376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01230-8548-4522-8239-F7CAE77FDC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E474A1-C2C8-46A9-A411-98D227F2A5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F67208-E40E-4B92-B34D-9D9825288619}"/>
              </a:ext>
            </a:extLst>
          </p:cNvPr>
          <p:cNvSpPr>
            <a:spLocks noGrp="1"/>
          </p:cNvSpPr>
          <p:nvPr>
            <p:ph type="dt" sz="half" idx="10"/>
          </p:nvPr>
        </p:nvSpPr>
        <p:spPr/>
        <p:txBody>
          <a:bodyPr/>
          <a:lstStyle/>
          <a:p>
            <a:fld id="{4AE81C8D-67D2-4A44-B151-BC61648400B2}" type="datetimeFigureOut">
              <a:rPr lang="en-US" smtClean="0"/>
              <a:t>6/27/2018</a:t>
            </a:fld>
            <a:endParaRPr lang="en-US" dirty="0"/>
          </a:p>
        </p:txBody>
      </p:sp>
      <p:sp>
        <p:nvSpPr>
          <p:cNvPr id="5" name="Footer Placeholder 4">
            <a:extLst>
              <a:ext uri="{FF2B5EF4-FFF2-40B4-BE49-F238E27FC236}">
                <a16:creationId xmlns:a16="http://schemas.microsoft.com/office/drawing/2014/main" id="{32A83B11-2A7B-4F2E-A732-DB32B5B77DF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483A1B-EC76-49B1-B1E9-F89347540A2F}"/>
              </a:ext>
            </a:extLst>
          </p:cNvPr>
          <p:cNvSpPr>
            <a:spLocks noGrp="1"/>
          </p:cNvSpPr>
          <p:nvPr>
            <p:ph type="sldNum" sz="quarter" idx="12"/>
          </p:nvPr>
        </p:nvSpPr>
        <p:spPr/>
        <p:txBody>
          <a:bodyPr/>
          <a:lstStyle/>
          <a:p>
            <a:fld id="{B2EAA6B8-ABE7-4B10-917B-A0421F35100D}" type="slidenum">
              <a:rPr lang="en-US" smtClean="0"/>
              <a:t>‹#›</a:t>
            </a:fld>
            <a:endParaRPr lang="en-US" dirty="0"/>
          </a:p>
        </p:txBody>
      </p:sp>
    </p:spTree>
    <p:extLst>
      <p:ext uri="{BB962C8B-B14F-4D97-AF65-F5344CB8AC3E}">
        <p14:creationId xmlns:p14="http://schemas.microsoft.com/office/powerpoint/2010/main" val="1152256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020B-C539-441B-BA83-D2FD16D507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2A435A-ADCD-4BC1-900F-63A7868F61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94DFB03-B394-4BB5-AE8C-FDC71CEF54B2}"/>
              </a:ext>
            </a:extLst>
          </p:cNvPr>
          <p:cNvSpPr>
            <a:spLocks noGrp="1"/>
          </p:cNvSpPr>
          <p:nvPr>
            <p:ph type="dt" sz="half" idx="10"/>
          </p:nvPr>
        </p:nvSpPr>
        <p:spPr/>
        <p:txBody>
          <a:bodyPr/>
          <a:lstStyle/>
          <a:p>
            <a:fld id="{4AE81C8D-67D2-4A44-B151-BC61648400B2}" type="datetimeFigureOut">
              <a:rPr lang="en-US" smtClean="0"/>
              <a:t>6/27/2018</a:t>
            </a:fld>
            <a:endParaRPr lang="en-US" dirty="0"/>
          </a:p>
        </p:txBody>
      </p:sp>
      <p:sp>
        <p:nvSpPr>
          <p:cNvPr id="5" name="Footer Placeholder 4">
            <a:extLst>
              <a:ext uri="{FF2B5EF4-FFF2-40B4-BE49-F238E27FC236}">
                <a16:creationId xmlns:a16="http://schemas.microsoft.com/office/drawing/2014/main" id="{33030BBD-A74E-4720-A49E-6654859D31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9DC68C-4C7C-42C1-A089-3E9302135FB5}"/>
              </a:ext>
            </a:extLst>
          </p:cNvPr>
          <p:cNvSpPr>
            <a:spLocks noGrp="1"/>
          </p:cNvSpPr>
          <p:nvPr>
            <p:ph type="sldNum" sz="quarter" idx="12"/>
          </p:nvPr>
        </p:nvSpPr>
        <p:spPr/>
        <p:txBody>
          <a:bodyPr/>
          <a:lstStyle/>
          <a:p>
            <a:fld id="{B2EAA6B8-ABE7-4B10-917B-A0421F35100D}" type="slidenum">
              <a:rPr lang="en-US" smtClean="0"/>
              <a:t>‹#›</a:t>
            </a:fld>
            <a:endParaRPr lang="en-US" dirty="0"/>
          </a:p>
        </p:txBody>
      </p:sp>
    </p:spTree>
    <p:extLst>
      <p:ext uri="{BB962C8B-B14F-4D97-AF65-F5344CB8AC3E}">
        <p14:creationId xmlns:p14="http://schemas.microsoft.com/office/powerpoint/2010/main" val="3382871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4B473-AB50-4CD1-9C3E-210E65F0AF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95BCEF-F32F-40AB-8CBB-1901C7C06D9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97EE6F-F328-4A57-89C7-1F5344E485E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5DD8DB-3DE4-466C-BD08-6062F58AEA26}"/>
              </a:ext>
            </a:extLst>
          </p:cNvPr>
          <p:cNvSpPr>
            <a:spLocks noGrp="1"/>
          </p:cNvSpPr>
          <p:nvPr>
            <p:ph type="dt" sz="half" idx="10"/>
          </p:nvPr>
        </p:nvSpPr>
        <p:spPr/>
        <p:txBody>
          <a:bodyPr/>
          <a:lstStyle/>
          <a:p>
            <a:fld id="{4AE81C8D-67D2-4A44-B151-BC61648400B2}" type="datetimeFigureOut">
              <a:rPr lang="en-US" smtClean="0"/>
              <a:t>6/27/2018</a:t>
            </a:fld>
            <a:endParaRPr lang="en-US" dirty="0"/>
          </a:p>
        </p:txBody>
      </p:sp>
      <p:sp>
        <p:nvSpPr>
          <p:cNvPr id="6" name="Footer Placeholder 5">
            <a:extLst>
              <a:ext uri="{FF2B5EF4-FFF2-40B4-BE49-F238E27FC236}">
                <a16:creationId xmlns:a16="http://schemas.microsoft.com/office/drawing/2014/main" id="{3BBAD346-FBDF-4723-8E95-6C9B7BB1707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C19456F-59B5-419A-829D-0F31A4E0A83F}"/>
              </a:ext>
            </a:extLst>
          </p:cNvPr>
          <p:cNvSpPr>
            <a:spLocks noGrp="1"/>
          </p:cNvSpPr>
          <p:nvPr>
            <p:ph type="sldNum" sz="quarter" idx="12"/>
          </p:nvPr>
        </p:nvSpPr>
        <p:spPr/>
        <p:txBody>
          <a:bodyPr/>
          <a:lstStyle/>
          <a:p>
            <a:fld id="{B2EAA6B8-ABE7-4B10-917B-A0421F35100D}" type="slidenum">
              <a:rPr lang="en-US" smtClean="0"/>
              <a:t>‹#›</a:t>
            </a:fld>
            <a:endParaRPr lang="en-US" dirty="0"/>
          </a:p>
        </p:txBody>
      </p:sp>
    </p:spTree>
    <p:extLst>
      <p:ext uri="{BB962C8B-B14F-4D97-AF65-F5344CB8AC3E}">
        <p14:creationId xmlns:p14="http://schemas.microsoft.com/office/powerpoint/2010/main" val="1097480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F7EA-53AA-4EC6-A69B-E5881F89EB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28E5C0-3B78-413C-A729-E556C02648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CC8AFEF-CD77-4A88-B3CF-B8DAD6FF308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B9AD5C-92B5-466E-9B31-0045207C76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AC608CA-FA43-4CAE-A699-56103C4773F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3CFE6D-1126-477B-8B51-382C8FF1C543}"/>
              </a:ext>
            </a:extLst>
          </p:cNvPr>
          <p:cNvSpPr>
            <a:spLocks noGrp="1"/>
          </p:cNvSpPr>
          <p:nvPr>
            <p:ph type="dt" sz="half" idx="10"/>
          </p:nvPr>
        </p:nvSpPr>
        <p:spPr/>
        <p:txBody>
          <a:bodyPr/>
          <a:lstStyle/>
          <a:p>
            <a:fld id="{4AE81C8D-67D2-4A44-B151-BC61648400B2}" type="datetimeFigureOut">
              <a:rPr lang="en-US" smtClean="0"/>
              <a:t>6/27/2018</a:t>
            </a:fld>
            <a:endParaRPr lang="en-US" dirty="0"/>
          </a:p>
        </p:txBody>
      </p:sp>
      <p:sp>
        <p:nvSpPr>
          <p:cNvPr id="8" name="Footer Placeholder 7">
            <a:extLst>
              <a:ext uri="{FF2B5EF4-FFF2-40B4-BE49-F238E27FC236}">
                <a16:creationId xmlns:a16="http://schemas.microsoft.com/office/drawing/2014/main" id="{0085315F-DE5D-4814-AA18-F286638E9F5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81F7096-002B-4202-B81E-9B27C57680FF}"/>
              </a:ext>
            </a:extLst>
          </p:cNvPr>
          <p:cNvSpPr>
            <a:spLocks noGrp="1"/>
          </p:cNvSpPr>
          <p:nvPr>
            <p:ph type="sldNum" sz="quarter" idx="12"/>
          </p:nvPr>
        </p:nvSpPr>
        <p:spPr/>
        <p:txBody>
          <a:bodyPr/>
          <a:lstStyle/>
          <a:p>
            <a:fld id="{B2EAA6B8-ABE7-4B10-917B-A0421F35100D}" type="slidenum">
              <a:rPr lang="en-US" smtClean="0"/>
              <a:t>‹#›</a:t>
            </a:fld>
            <a:endParaRPr lang="en-US" dirty="0"/>
          </a:p>
        </p:txBody>
      </p:sp>
    </p:spTree>
    <p:extLst>
      <p:ext uri="{BB962C8B-B14F-4D97-AF65-F5344CB8AC3E}">
        <p14:creationId xmlns:p14="http://schemas.microsoft.com/office/powerpoint/2010/main" val="231885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70DA8-6955-4792-B0EB-3FF5C0864B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B64B45-C3A4-4F77-BD9A-20C6DC4701C6}"/>
              </a:ext>
            </a:extLst>
          </p:cNvPr>
          <p:cNvSpPr>
            <a:spLocks noGrp="1"/>
          </p:cNvSpPr>
          <p:nvPr>
            <p:ph type="dt" sz="half" idx="10"/>
          </p:nvPr>
        </p:nvSpPr>
        <p:spPr/>
        <p:txBody>
          <a:bodyPr/>
          <a:lstStyle/>
          <a:p>
            <a:fld id="{4AE81C8D-67D2-4A44-B151-BC61648400B2}" type="datetimeFigureOut">
              <a:rPr lang="en-US" smtClean="0"/>
              <a:t>6/27/2018</a:t>
            </a:fld>
            <a:endParaRPr lang="en-US" dirty="0"/>
          </a:p>
        </p:txBody>
      </p:sp>
      <p:sp>
        <p:nvSpPr>
          <p:cNvPr id="4" name="Footer Placeholder 3">
            <a:extLst>
              <a:ext uri="{FF2B5EF4-FFF2-40B4-BE49-F238E27FC236}">
                <a16:creationId xmlns:a16="http://schemas.microsoft.com/office/drawing/2014/main" id="{B20ECADE-BC9E-4638-92F0-0083B18A80D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D5C7EE8-2684-4869-B15C-BACF0B9B143F}"/>
              </a:ext>
            </a:extLst>
          </p:cNvPr>
          <p:cNvSpPr>
            <a:spLocks noGrp="1"/>
          </p:cNvSpPr>
          <p:nvPr>
            <p:ph type="sldNum" sz="quarter" idx="12"/>
          </p:nvPr>
        </p:nvSpPr>
        <p:spPr/>
        <p:txBody>
          <a:bodyPr/>
          <a:lstStyle/>
          <a:p>
            <a:fld id="{B2EAA6B8-ABE7-4B10-917B-A0421F35100D}" type="slidenum">
              <a:rPr lang="en-US" smtClean="0"/>
              <a:t>‹#›</a:t>
            </a:fld>
            <a:endParaRPr lang="en-US" dirty="0"/>
          </a:p>
        </p:txBody>
      </p:sp>
    </p:spTree>
    <p:extLst>
      <p:ext uri="{BB962C8B-B14F-4D97-AF65-F5344CB8AC3E}">
        <p14:creationId xmlns:p14="http://schemas.microsoft.com/office/powerpoint/2010/main" val="3892899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0DC809-9E2A-4258-959F-CB01A9171653}"/>
              </a:ext>
            </a:extLst>
          </p:cNvPr>
          <p:cNvSpPr>
            <a:spLocks noGrp="1"/>
          </p:cNvSpPr>
          <p:nvPr>
            <p:ph type="dt" sz="half" idx="10"/>
          </p:nvPr>
        </p:nvSpPr>
        <p:spPr/>
        <p:txBody>
          <a:bodyPr/>
          <a:lstStyle/>
          <a:p>
            <a:fld id="{4AE81C8D-67D2-4A44-B151-BC61648400B2}" type="datetimeFigureOut">
              <a:rPr lang="en-US" smtClean="0"/>
              <a:t>6/27/2018</a:t>
            </a:fld>
            <a:endParaRPr lang="en-US" dirty="0"/>
          </a:p>
        </p:txBody>
      </p:sp>
      <p:sp>
        <p:nvSpPr>
          <p:cNvPr id="3" name="Footer Placeholder 2">
            <a:extLst>
              <a:ext uri="{FF2B5EF4-FFF2-40B4-BE49-F238E27FC236}">
                <a16:creationId xmlns:a16="http://schemas.microsoft.com/office/drawing/2014/main" id="{640EDD4B-5F00-4880-848F-043A0CA1AA9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3AF3A26-C13E-4902-8AFD-7B5E68CD9AA7}"/>
              </a:ext>
            </a:extLst>
          </p:cNvPr>
          <p:cNvSpPr>
            <a:spLocks noGrp="1"/>
          </p:cNvSpPr>
          <p:nvPr>
            <p:ph type="sldNum" sz="quarter" idx="12"/>
          </p:nvPr>
        </p:nvSpPr>
        <p:spPr/>
        <p:txBody>
          <a:bodyPr/>
          <a:lstStyle/>
          <a:p>
            <a:fld id="{B2EAA6B8-ABE7-4B10-917B-A0421F35100D}" type="slidenum">
              <a:rPr lang="en-US" smtClean="0"/>
              <a:t>‹#›</a:t>
            </a:fld>
            <a:endParaRPr lang="en-US" dirty="0"/>
          </a:p>
        </p:txBody>
      </p:sp>
    </p:spTree>
    <p:extLst>
      <p:ext uri="{BB962C8B-B14F-4D97-AF65-F5344CB8AC3E}">
        <p14:creationId xmlns:p14="http://schemas.microsoft.com/office/powerpoint/2010/main" val="3482981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AB753-1EAA-4AB7-9ED7-664C896CCF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9140DD-4F36-4133-9CB9-E33EF26E4F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8F7B39-0FE2-40FB-A421-ABCA564E89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7EBFA5B-3FE9-4A8A-BB2F-2B243D1377AA}"/>
              </a:ext>
            </a:extLst>
          </p:cNvPr>
          <p:cNvSpPr>
            <a:spLocks noGrp="1"/>
          </p:cNvSpPr>
          <p:nvPr>
            <p:ph type="dt" sz="half" idx="10"/>
          </p:nvPr>
        </p:nvSpPr>
        <p:spPr/>
        <p:txBody>
          <a:bodyPr/>
          <a:lstStyle/>
          <a:p>
            <a:fld id="{4AE81C8D-67D2-4A44-B151-BC61648400B2}" type="datetimeFigureOut">
              <a:rPr lang="en-US" smtClean="0"/>
              <a:t>6/27/2018</a:t>
            </a:fld>
            <a:endParaRPr lang="en-US" dirty="0"/>
          </a:p>
        </p:txBody>
      </p:sp>
      <p:sp>
        <p:nvSpPr>
          <p:cNvPr id="6" name="Footer Placeholder 5">
            <a:extLst>
              <a:ext uri="{FF2B5EF4-FFF2-40B4-BE49-F238E27FC236}">
                <a16:creationId xmlns:a16="http://schemas.microsoft.com/office/drawing/2014/main" id="{D94F4835-7144-44BF-A096-C7FD2D5F334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259134A-08C1-448F-883F-4E91ED022629}"/>
              </a:ext>
            </a:extLst>
          </p:cNvPr>
          <p:cNvSpPr>
            <a:spLocks noGrp="1"/>
          </p:cNvSpPr>
          <p:nvPr>
            <p:ph type="sldNum" sz="quarter" idx="12"/>
          </p:nvPr>
        </p:nvSpPr>
        <p:spPr/>
        <p:txBody>
          <a:bodyPr/>
          <a:lstStyle/>
          <a:p>
            <a:fld id="{B2EAA6B8-ABE7-4B10-917B-A0421F35100D}" type="slidenum">
              <a:rPr lang="en-US" smtClean="0"/>
              <a:t>‹#›</a:t>
            </a:fld>
            <a:endParaRPr lang="en-US" dirty="0"/>
          </a:p>
        </p:txBody>
      </p:sp>
    </p:spTree>
    <p:extLst>
      <p:ext uri="{BB962C8B-B14F-4D97-AF65-F5344CB8AC3E}">
        <p14:creationId xmlns:p14="http://schemas.microsoft.com/office/powerpoint/2010/main" val="3651830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D1941-1A14-4125-B215-DD6F7971C8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AA1A5D-55BC-4AF0-BFDE-404C0F8084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05C24C9-8EF5-4815-AADB-0ECA92101F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ABA235-CE08-44D0-AD0F-A30DA6353368}"/>
              </a:ext>
            </a:extLst>
          </p:cNvPr>
          <p:cNvSpPr>
            <a:spLocks noGrp="1"/>
          </p:cNvSpPr>
          <p:nvPr>
            <p:ph type="dt" sz="half" idx="10"/>
          </p:nvPr>
        </p:nvSpPr>
        <p:spPr/>
        <p:txBody>
          <a:bodyPr/>
          <a:lstStyle/>
          <a:p>
            <a:fld id="{4AE81C8D-67D2-4A44-B151-BC61648400B2}" type="datetimeFigureOut">
              <a:rPr lang="en-US" smtClean="0"/>
              <a:t>6/27/2018</a:t>
            </a:fld>
            <a:endParaRPr lang="en-US" dirty="0"/>
          </a:p>
        </p:txBody>
      </p:sp>
      <p:sp>
        <p:nvSpPr>
          <p:cNvPr id="6" name="Footer Placeholder 5">
            <a:extLst>
              <a:ext uri="{FF2B5EF4-FFF2-40B4-BE49-F238E27FC236}">
                <a16:creationId xmlns:a16="http://schemas.microsoft.com/office/drawing/2014/main" id="{B3591D5B-5480-48B9-AF20-DC53A9362E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5B6D11B-B903-425D-AEE9-DF2055C8C920}"/>
              </a:ext>
            </a:extLst>
          </p:cNvPr>
          <p:cNvSpPr>
            <a:spLocks noGrp="1"/>
          </p:cNvSpPr>
          <p:nvPr>
            <p:ph type="sldNum" sz="quarter" idx="12"/>
          </p:nvPr>
        </p:nvSpPr>
        <p:spPr/>
        <p:txBody>
          <a:bodyPr/>
          <a:lstStyle/>
          <a:p>
            <a:fld id="{B2EAA6B8-ABE7-4B10-917B-A0421F35100D}" type="slidenum">
              <a:rPr lang="en-US" smtClean="0"/>
              <a:t>‹#›</a:t>
            </a:fld>
            <a:endParaRPr lang="en-US" dirty="0"/>
          </a:p>
        </p:txBody>
      </p:sp>
    </p:spTree>
    <p:extLst>
      <p:ext uri="{BB962C8B-B14F-4D97-AF65-F5344CB8AC3E}">
        <p14:creationId xmlns:p14="http://schemas.microsoft.com/office/powerpoint/2010/main" val="3889605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880CBA-A1C3-4008-B29D-B04BA91497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DC3C93-7CA6-4CEC-8333-C2494DFD50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12B186-91AA-448D-A441-2529750672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E81C8D-67D2-4A44-B151-BC61648400B2}" type="datetimeFigureOut">
              <a:rPr lang="en-US" smtClean="0"/>
              <a:t>6/27/2018</a:t>
            </a:fld>
            <a:endParaRPr lang="en-US" dirty="0"/>
          </a:p>
        </p:txBody>
      </p:sp>
      <p:sp>
        <p:nvSpPr>
          <p:cNvPr id="5" name="Footer Placeholder 4">
            <a:extLst>
              <a:ext uri="{FF2B5EF4-FFF2-40B4-BE49-F238E27FC236}">
                <a16:creationId xmlns:a16="http://schemas.microsoft.com/office/drawing/2014/main" id="{F9E3E763-F4BC-4214-B41E-34D1C0604D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2CC1996-423F-45C0-A6B8-AB7B1C15B6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EAA6B8-ABE7-4B10-917B-A0421F35100D}" type="slidenum">
              <a:rPr lang="en-US" smtClean="0"/>
              <a:t>‹#›</a:t>
            </a:fld>
            <a:endParaRPr lang="en-US" dirty="0"/>
          </a:p>
        </p:txBody>
      </p:sp>
    </p:spTree>
    <p:extLst>
      <p:ext uri="{BB962C8B-B14F-4D97-AF65-F5344CB8AC3E}">
        <p14:creationId xmlns:p14="http://schemas.microsoft.com/office/powerpoint/2010/main" val="2027615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56F749CB-9C1F-41BA-96F4-363950ADD44B}" type="datetimeFigureOut">
              <a:rPr lang="en-US" smtClean="0"/>
              <a:t>6/27/2018</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E5CB5224-D8BA-4DE0-B4D1-5602E0BC5449}" type="slidenum">
              <a:rPr lang="en-US" smtClean="0"/>
              <a:t>‹#›</a:t>
            </a:fld>
            <a:endParaRPr lang="en-US"/>
          </a:p>
        </p:txBody>
      </p:sp>
    </p:spTree>
    <p:extLst>
      <p:ext uri="{BB962C8B-B14F-4D97-AF65-F5344CB8AC3E}">
        <p14:creationId xmlns:p14="http://schemas.microsoft.com/office/powerpoint/2010/main" val="557170037"/>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B6851C-60A7-4CCC-9606-60D514562E45}"/>
              </a:ext>
            </a:extLst>
          </p:cNvPr>
          <p:cNvSpPr>
            <a:spLocks noGrp="1"/>
          </p:cNvSpPr>
          <p:nvPr>
            <p:ph type="ctrTitle"/>
          </p:nvPr>
        </p:nvSpPr>
        <p:spPr/>
        <p:txBody>
          <a:bodyPr>
            <a:normAutofit fontScale="90000"/>
          </a:bodyPr>
          <a:lstStyle/>
          <a:p>
            <a:r>
              <a:rPr lang="en-US" b="1" i="1" dirty="0">
                <a:solidFill>
                  <a:srgbClr val="FF0000"/>
                </a:solidFill>
              </a:rPr>
              <a:t>Masterpiece Cakeshop, Ltd. v. Colorado Civil Rights Commission</a:t>
            </a:r>
          </a:p>
        </p:txBody>
      </p:sp>
      <p:sp>
        <p:nvSpPr>
          <p:cNvPr id="5" name="Subtitle 4">
            <a:extLst>
              <a:ext uri="{FF2B5EF4-FFF2-40B4-BE49-F238E27FC236}">
                <a16:creationId xmlns:a16="http://schemas.microsoft.com/office/drawing/2014/main" id="{61B4A423-7DCC-4960-9B6E-05D1AEA3770D}"/>
              </a:ext>
            </a:extLst>
          </p:cNvPr>
          <p:cNvSpPr>
            <a:spLocks noGrp="1"/>
          </p:cNvSpPr>
          <p:nvPr>
            <p:ph type="subTitle" idx="1"/>
          </p:nvPr>
        </p:nvSpPr>
        <p:spPr/>
        <p:txBody>
          <a:bodyPr/>
          <a:lstStyle/>
          <a:p>
            <a:r>
              <a:rPr lang="en-US" b="1" dirty="0"/>
              <a:t>2018 WL 2465172 </a:t>
            </a:r>
          </a:p>
          <a:p>
            <a:r>
              <a:rPr lang="en-US" b="1"/>
              <a:t>June </a:t>
            </a:r>
            <a:r>
              <a:rPr lang="en-US" b="1" smtClean="0"/>
              <a:t>27, </a:t>
            </a:r>
            <a:r>
              <a:rPr lang="en-US" b="1" dirty="0"/>
              <a:t>2018</a:t>
            </a:r>
          </a:p>
        </p:txBody>
      </p:sp>
    </p:spTree>
    <p:extLst>
      <p:ext uri="{BB962C8B-B14F-4D97-AF65-F5344CB8AC3E}">
        <p14:creationId xmlns:p14="http://schemas.microsoft.com/office/powerpoint/2010/main" val="4025072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0C130-052C-4EC6-AA87-4AB83D0FFB1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209D975-4F30-4CB6-9DE9-465A97D910EF}"/>
              </a:ext>
            </a:extLst>
          </p:cNvPr>
          <p:cNvSpPr>
            <a:spLocks noGrp="1"/>
          </p:cNvSpPr>
          <p:nvPr>
            <p:ph idx="1"/>
          </p:nvPr>
        </p:nvSpPr>
        <p:spPr/>
        <p:txBody>
          <a:bodyPr>
            <a:normAutofit/>
          </a:bodyPr>
          <a:lstStyle/>
          <a:p>
            <a:r>
              <a:rPr lang="en-US" dirty="0"/>
              <a:t> The ALJ’s decision was affirmed by the Commission.</a:t>
            </a:r>
          </a:p>
          <a:p>
            <a:r>
              <a:rPr lang="en-US" dirty="0"/>
              <a:t>The Commission issued an order to Phillips to cease and desist from discriminating against same-sex couples by refusing to sell wedding cakes to them, or refusing to sell any products that it would sell to heterosexual couples.</a:t>
            </a:r>
          </a:p>
          <a:p>
            <a:r>
              <a:rPr lang="en-US" dirty="0"/>
              <a:t>It also required Phillips to provide comprehensive staff training on the public accommodations section of CADA, and to provide quarterly compliance reports for two years.</a:t>
            </a:r>
          </a:p>
        </p:txBody>
      </p:sp>
    </p:spTree>
    <p:extLst>
      <p:ext uri="{BB962C8B-B14F-4D97-AF65-F5344CB8AC3E}">
        <p14:creationId xmlns:p14="http://schemas.microsoft.com/office/powerpoint/2010/main" val="18239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B327CE-0BF1-4D2C-AC82-556EFC55C932}"/>
              </a:ext>
            </a:extLst>
          </p:cNvPr>
          <p:cNvSpPr>
            <a:spLocks noGrp="1"/>
          </p:cNvSpPr>
          <p:nvPr>
            <p:ph type="title"/>
          </p:nvPr>
        </p:nvSpPr>
        <p:spPr/>
        <p:txBody>
          <a:bodyPr/>
          <a:lstStyle/>
          <a:p>
            <a:pPr algn="ctr"/>
            <a:r>
              <a:rPr lang="en-US" dirty="0"/>
              <a:t>Majority opinion</a:t>
            </a:r>
          </a:p>
        </p:txBody>
      </p:sp>
      <p:pic>
        <p:nvPicPr>
          <p:cNvPr id="6" name="Content Placeholder 5">
            <a:extLst>
              <a:ext uri="{FF2B5EF4-FFF2-40B4-BE49-F238E27FC236}">
                <a16:creationId xmlns:a16="http://schemas.microsoft.com/office/drawing/2014/main" id="{6D9F7DD1-0132-4AB8-BE74-37A32FB449D9}"/>
              </a:ext>
            </a:extLst>
          </p:cNvPr>
          <p:cNvPicPr>
            <a:picLocks noGrp="1" noChangeAspect="1"/>
          </p:cNvPicPr>
          <p:nvPr>
            <p:ph idx="1"/>
          </p:nvPr>
        </p:nvPicPr>
        <p:blipFill>
          <a:blip r:embed="rId2"/>
          <a:stretch>
            <a:fillRect/>
          </a:stretch>
        </p:blipFill>
        <p:spPr>
          <a:xfrm>
            <a:off x="542474" y="2610803"/>
            <a:ext cx="1438275" cy="1800225"/>
          </a:xfrm>
          <a:prstGeom prst="rect">
            <a:avLst/>
          </a:prstGeom>
        </p:spPr>
      </p:pic>
      <p:pic>
        <p:nvPicPr>
          <p:cNvPr id="7" name="Picture 6">
            <a:extLst>
              <a:ext uri="{FF2B5EF4-FFF2-40B4-BE49-F238E27FC236}">
                <a16:creationId xmlns:a16="http://schemas.microsoft.com/office/drawing/2014/main" id="{6BDBBC13-2F64-452E-932E-5474E9762314}"/>
              </a:ext>
            </a:extLst>
          </p:cNvPr>
          <p:cNvPicPr>
            <a:picLocks noChangeAspect="1"/>
          </p:cNvPicPr>
          <p:nvPr/>
        </p:nvPicPr>
        <p:blipFill>
          <a:blip r:embed="rId3"/>
          <a:stretch>
            <a:fillRect/>
          </a:stretch>
        </p:blipFill>
        <p:spPr>
          <a:xfrm>
            <a:off x="2175453" y="2629295"/>
            <a:ext cx="1438275" cy="1800225"/>
          </a:xfrm>
          <a:prstGeom prst="rect">
            <a:avLst/>
          </a:prstGeom>
        </p:spPr>
      </p:pic>
      <p:pic>
        <p:nvPicPr>
          <p:cNvPr id="8" name="Picture 7">
            <a:extLst>
              <a:ext uri="{FF2B5EF4-FFF2-40B4-BE49-F238E27FC236}">
                <a16:creationId xmlns:a16="http://schemas.microsoft.com/office/drawing/2014/main" id="{30575A3D-23E9-4F48-BF48-B89A64FD31D4}"/>
              </a:ext>
            </a:extLst>
          </p:cNvPr>
          <p:cNvPicPr>
            <a:picLocks noChangeAspect="1"/>
          </p:cNvPicPr>
          <p:nvPr/>
        </p:nvPicPr>
        <p:blipFill>
          <a:blip r:embed="rId4"/>
          <a:stretch>
            <a:fillRect/>
          </a:stretch>
        </p:blipFill>
        <p:spPr>
          <a:xfrm>
            <a:off x="3721366" y="2629295"/>
            <a:ext cx="1438275" cy="1800225"/>
          </a:xfrm>
          <a:prstGeom prst="rect">
            <a:avLst/>
          </a:prstGeom>
        </p:spPr>
      </p:pic>
      <p:pic>
        <p:nvPicPr>
          <p:cNvPr id="9" name="Picture 8">
            <a:extLst>
              <a:ext uri="{FF2B5EF4-FFF2-40B4-BE49-F238E27FC236}">
                <a16:creationId xmlns:a16="http://schemas.microsoft.com/office/drawing/2014/main" id="{BEB73328-D99F-49ED-B287-4096C387B3B5}"/>
              </a:ext>
            </a:extLst>
          </p:cNvPr>
          <p:cNvPicPr>
            <a:picLocks noChangeAspect="1"/>
          </p:cNvPicPr>
          <p:nvPr/>
        </p:nvPicPr>
        <p:blipFill>
          <a:blip r:embed="rId5"/>
          <a:stretch>
            <a:fillRect/>
          </a:stretch>
        </p:blipFill>
        <p:spPr>
          <a:xfrm>
            <a:off x="5354345" y="2610802"/>
            <a:ext cx="1438275" cy="1800225"/>
          </a:xfrm>
          <a:prstGeom prst="rect">
            <a:avLst/>
          </a:prstGeom>
        </p:spPr>
      </p:pic>
      <p:pic>
        <p:nvPicPr>
          <p:cNvPr id="10" name="Picture 9">
            <a:extLst>
              <a:ext uri="{FF2B5EF4-FFF2-40B4-BE49-F238E27FC236}">
                <a16:creationId xmlns:a16="http://schemas.microsoft.com/office/drawing/2014/main" id="{036E3E03-9853-4F30-B954-A79582B7E0E2}"/>
              </a:ext>
            </a:extLst>
          </p:cNvPr>
          <p:cNvPicPr>
            <a:picLocks noChangeAspect="1"/>
          </p:cNvPicPr>
          <p:nvPr/>
        </p:nvPicPr>
        <p:blipFill>
          <a:blip r:embed="rId6"/>
          <a:stretch>
            <a:fillRect/>
          </a:stretch>
        </p:blipFill>
        <p:spPr>
          <a:xfrm>
            <a:off x="6900258" y="2629295"/>
            <a:ext cx="1438275" cy="1800225"/>
          </a:xfrm>
          <a:prstGeom prst="rect">
            <a:avLst/>
          </a:prstGeom>
        </p:spPr>
      </p:pic>
      <p:pic>
        <p:nvPicPr>
          <p:cNvPr id="11" name="Picture 10">
            <a:extLst>
              <a:ext uri="{FF2B5EF4-FFF2-40B4-BE49-F238E27FC236}">
                <a16:creationId xmlns:a16="http://schemas.microsoft.com/office/drawing/2014/main" id="{14754026-356D-4F4B-AB42-593E3C6BDA09}"/>
              </a:ext>
            </a:extLst>
          </p:cNvPr>
          <p:cNvPicPr>
            <a:picLocks noChangeAspect="1"/>
          </p:cNvPicPr>
          <p:nvPr/>
        </p:nvPicPr>
        <p:blipFill>
          <a:blip r:embed="rId7"/>
          <a:stretch>
            <a:fillRect/>
          </a:stretch>
        </p:blipFill>
        <p:spPr>
          <a:xfrm>
            <a:off x="8533237" y="2610801"/>
            <a:ext cx="1438275" cy="1800225"/>
          </a:xfrm>
          <a:prstGeom prst="rect">
            <a:avLst/>
          </a:prstGeom>
        </p:spPr>
      </p:pic>
      <p:pic>
        <p:nvPicPr>
          <p:cNvPr id="12" name="Picture 11">
            <a:extLst>
              <a:ext uri="{FF2B5EF4-FFF2-40B4-BE49-F238E27FC236}">
                <a16:creationId xmlns:a16="http://schemas.microsoft.com/office/drawing/2014/main" id="{086EF832-E1D9-4823-B136-889EC0DA313E}"/>
              </a:ext>
            </a:extLst>
          </p:cNvPr>
          <p:cNvPicPr>
            <a:picLocks noChangeAspect="1"/>
          </p:cNvPicPr>
          <p:nvPr/>
        </p:nvPicPr>
        <p:blipFill>
          <a:blip r:embed="rId8"/>
          <a:stretch>
            <a:fillRect/>
          </a:stretch>
        </p:blipFill>
        <p:spPr>
          <a:xfrm>
            <a:off x="10166216" y="2629295"/>
            <a:ext cx="1438275" cy="1800225"/>
          </a:xfrm>
          <a:prstGeom prst="rect">
            <a:avLst/>
          </a:prstGeom>
        </p:spPr>
      </p:pic>
    </p:spTree>
    <p:extLst>
      <p:ext uri="{BB962C8B-B14F-4D97-AF65-F5344CB8AC3E}">
        <p14:creationId xmlns:p14="http://schemas.microsoft.com/office/powerpoint/2010/main" val="2403015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CF991-1EA3-40CA-A0AC-5F26A63E62C2}"/>
              </a:ext>
            </a:extLst>
          </p:cNvPr>
          <p:cNvSpPr>
            <a:spLocks noGrp="1"/>
          </p:cNvSpPr>
          <p:nvPr>
            <p:ph type="title"/>
          </p:nvPr>
        </p:nvSpPr>
        <p:spPr/>
        <p:txBody>
          <a:bodyPr/>
          <a:lstStyle/>
          <a:p>
            <a:pPr algn="ctr"/>
            <a:r>
              <a:rPr lang="en-US" dirty="0"/>
              <a:t>Concurring Opinions</a:t>
            </a:r>
          </a:p>
        </p:txBody>
      </p:sp>
      <p:sp>
        <p:nvSpPr>
          <p:cNvPr id="3" name="Content Placeholder 2">
            <a:extLst>
              <a:ext uri="{FF2B5EF4-FFF2-40B4-BE49-F238E27FC236}">
                <a16:creationId xmlns:a16="http://schemas.microsoft.com/office/drawing/2014/main" id="{DC8D1089-49E0-42A6-B928-D0B1F03814CA}"/>
              </a:ext>
            </a:extLst>
          </p:cNvPr>
          <p:cNvSpPr>
            <a:spLocks noGrp="1"/>
          </p:cNvSpPr>
          <p:nvPr>
            <p:ph idx="1"/>
          </p:nvPr>
        </p:nvSpPr>
        <p:spPr/>
        <p:txBody>
          <a:bodyPr/>
          <a:lstStyle/>
          <a:p>
            <a:endParaRPr lang="en-US" dirty="0"/>
          </a:p>
          <a:p>
            <a:endParaRPr lang="en-US" dirty="0"/>
          </a:p>
          <a:p>
            <a:endParaRPr lang="en-US" dirty="0"/>
          </a:p>
        </p:txBody>
      </p:sp>
      <p:pic>
        <p:nvPicPr>
          <p:cNvPr id="4" name="Picture 3">
            <a:extLst>
              <a:ext uri="{FF2B5EF4-FFF2-40B4-BE49-F238E27FC236}">
                <a16:creationId xmlns:a16="http://schemas.microsoft.com/office/drawing/2014/main" id="{31A0129E-F24E-4AD6-BD4D-A3C35E3BB5B2}"/>
              </a:ext>
            </a:extLst>
          </p:cNvPr>
          <p:cNvPicPr>
            <a:picLocks noChangeAspect="1"/>
          </p:cNvPicPr>
          <p:nvPr/>
        </p:nvPicPr>
        <p:blipFill>
          <a:blip r:embed="rId2"/>
          <a:stretch>
            <a:fillRect/>
          </a:stretch>
        </p:blipFill>
        <p:spPr>
          <a:xfrm>
            <a:off x="2761173" y="1825625"/>
            <a:ext cx="1438781" cy="1804572"/>
          </a:xfrm>
          <a:prstGeom prst="rect">
            <a:avLst/>
          </a:prstGeom>
        </p:spPr>
      </p:pic>
      <p:pic>
        <p:nvPicPr>
          <p:cNvPr id="5" name="Picture 4">
            <a:extLst>
              <a:ext uri="{FF2B5EF4-FFF2-40B4-BE49-F238E27FC236}">
                <a16:creationId xmlns:a16="http://schemas.microsoft.com/office/drawing/2014/main" id="{DFC42276-D8F6-4CCC-B3E8-A671D60008A6}"/>
              </a:ext>
            </a:extLst>
          </p:cNvPr>
          <p:cNvPicPr>
            <a:picLocks noChangeAspect="1"/>
          </p:cNvPicPr>
          <p:nvPr/>
        </p:nvPicPr>
        <p:blipFill>
          <a:blip r:embed="rId3"/>
          <a:stretch>
            <a:fillRect/>
          </a:stretch>
        </p:blipFill>
        <p:spPr>
          <a:xfrm>
            <a:off x="5376609" y="2526714"/>
            <a:ext cx="1438781" cy="1804572"/>
          </a:xfrm>
          <a:prstGeom prst="rect">
            <a:avLst/>
          </a:prstGeom>
        </p:spPr>
      </p:pic>
    </p:spTree>
    <p:extLst>
      <p:ext uri="{BB962C8B-B14F-4D97-AF65-F5344CB8AC3E}">
        <p14:creationId xmlns:p14="http://schemas.microsoft.com/office/powerpoint/2010/main" val="503239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8201E-A6E9-4E80-AC28-640DFB1AB946}"/>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6B68C470-061A-4A6C-B9C4-540255D3832D}"/>
              </a:ext>
            </a:extLst>
          </p:cNvPr>
          <p:cNvPicPr>
            <a:picLocks noGrp="1" noChangeAspect="1"/>
          </p:cNvPicPr>
          <p:nvPr>
            <p:ph idx="1"/>
          </p:nvPr>
        </p:nvPicPr>
        <p:blipFill>
          <a:blip r:embed="rId2"/>
          <a:stretch>
            <a:fillRect/>
          </a:stretch>
        </p:blipFill>
        <p:spPr>
          <a:xfrm>
            <a:off x="2257489" y="2032208"/>
            <a:ext cx="1438781" cy="1804572"/>
          </a:xfrm>
          <a:prstGeom prst="rect">
            <a:avLst/>
          </a:prstGeom>
        </p:spPr>
      </p:pic>
      <p:pic>
        <p:nvPicPr>
          <p:cNvPr id="5" name="Picture 4">
            <a:extLst>
              <a:ext uri="{FF2B5EF4-FFF2-40B4-BE49-F238E27FC236}">
                <a16:creationId xmlns:a16="http://schemas.microsoft.com/office/drawing/2014/main" id="{E3E894BA-C415-4C57-9740-933F6EFCEF30}"/>
              </a:ext>
            </a:extLst>
          </p:cNvPr>
          <p:cNvPicPr>
            <a:picLocks noChangeAspect="1"/>
          </p:cNvPicPr>
          <p:nvPr/>
        </p:nvPicPr>
        <p:blipFill>
          <a:blip r:embed="rId3"/>
          <a:stretch>
            <a:fillRect/>
          </a:stretch>
        </p:blipFill>
        <p:spPr>
          <a:xfrm>
            <a:off x="5376609" y="3451274"/>
            <a:ext cx="1438781" cy="1804572"/>
          </a:xfrm>
          <a:prstGeom prst="rect">
            <a:avLst/>
          </a:prstGeom>
        </p:spPr>
      </p:pic>
    </p:spTree>
    <p:extLst>
      <p:ext uri="{BB962C8B-B14F-4D97-AF65-F5344CB8AC3E}">
        <p14:creationId xmlns:p14="http://schemas.microsoft.com/office/powerpoint/2010/main" val="2390520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8521A-5C66-42A6-95D0-88147D7278DD}"/>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61874920-BBBD-4C6C-814F-DA042B315531}"/>
              </a:ext>
            </a:extLst>
          </p:cNvPr>
          <p:cNvPicPr>
            <a:picLocks noGrp="1" noChangeAspect="1"/>
          </p:cNvPicPr>
          <p:nvPr>
            <p:ph idx="1"/>
          </p:nvPr>
        </p:nvPicPr>
        <p:blipFill>
          <a:blip r:embed="rId2"/>
          <a:stretch>
            <a:fillRect/>
          </a:stretch>
        </p:blipFill>
        <p:spPr>
          <a:xfrm>
            <a:off x="1851089" y="1920448"/>
            <a:ext cx="1438781" cy="1804572"/>
          </a:xfrm>
          <a:prstGeom prst="rect">
            <a:avLst/>
          </a:prstGeom>
        </p:spPr>
      </p:pic>
      <p:pic>
        <p:nvPicPr>
          <p:cNvPr id="5" name="Picture 4">
            <a:extLst>
              <a:ext uri="{FF2B5EF4-FFF2-40B4-BE49-F238E27FC236}">
                <a16:creationId xmlns:a16="http://schemas.microsoft.com/office/drawing/2014/main" id="{250C215D-EAE2-42C5-8E4E-2EAE7947C93E}"/>
              </a:ext>
            </a:extLst>
          </p:cNvPr>
          <p:cNvPicPr>
            <a:picLocks noChangeAspect="1"/>
          </p:cNvPicPr>
          <p:nvPr/>
        </p:nvPicPr>
        <p:blipFill>
          <a:blip r:embed="rId3"/>
          <a:stretch>
            <a:fillRect/>
          </a:stretch>
        </p:blipFill>
        <p:spPr>
          <a:xfrm>
            <a:off x="5508689" y="3867834"/>
            <a:ext cx="1438781" cy="1804572"/>
          </a:xfrm>
          <a:prstGeom prst="rect">
            <a:avLst/>
          </a:prstGeom>
        </p:spPr>
      </p:pic>
    </p:spTree>
    <p:extLst>
      <p:ext uri="{BB962C8B-B14F-4D97-AF65-F5344CB8AC3E}">
        <p14:creationId xmlns:p14="http://schemas.microsoft.com/office/powerpoint/2010/main" val="768428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E9CB8-8840-4454-B899-8B0E39B52789}"/>
              </a:ext>
            </a:extLst>
          </p:cNvPr>
          <p:cNvSpPr>
            <a:spLocks noGrp="1"/>
          </p:cNvSpPr>
          <p:nvPr>
            <p:ph type="title"/>
          </p:nvPr>
        </p:nvSpPr>
        <p:spPr>
          <a:xfrm>
            <a:off x="838200" y="365125"/>
            <a:ext cx="10515600" cy="1325563"/>
          </a:xfrm>
        </p:spPr>
        <p:txBody>
          <a:bodyPr/>
          <a:lstStyle/>
          <a:p>
            <a:pPr algn="ctr"/>
            <a:r>
              <a:rPr lang="en-US"/>
              <a:t>The Dissenting Opinion</a:t>
            </a:r>
            <a:endParaRPr lang="en-US" dirty="0"/>
          </a:p>
        </p:txBody>
      </p:sp>
      <p:pic>
        <p:nvPicPr>
          <p:cNvPr id="4" name="Content Placeholder 3">
            <a:extLst>
              <a:ext uri="{FF2B5EF4-FFF2-40B4-BE49-F238E27FC236}">
                <a16:creationId xmlns:a16="http://schemas.microsoft.com/office/drawing/2014/main" id="{DEF9B130-C026-4AE2-8A3A-72E42867B84A}"/>
              </a:ext>
            </a:extLst>
          </p:cNvPr>
          <p:cNvPicPr>
            <a:picLocks noGrp="1" noChangeAspect="1"/>
          </p:cNvPicPr>
          <p:nvPr>
            <p:ph idx="1"/>
          </p:nvPr>
        </p:nvPicPr>
        <p:blipFill>
          <a:blip r:embed="rId2"/>
          <a:stretch>
            <a:fillRect/>
          </a:stretch>
        </p:blipFill>
        <p:spPr>
          <a:xfrm>
            <a:off x="2159289" y="1690688"/>
            <a:ext cx="1438275" cy="1800225"/>
          </a:xfrm>
          <a:prstGeom prst="rect">
            <a:avLst/>
          </a:prstGeom>
        </p:spPr>
      </p:pic>
      <p:pic>
        <p:nvPicPr>
          <p:cNvPr id="5" name="Picture 4">
            <a:extLst>
              <a:ext uri="{FF2B5EF4-FFF2-40B4-BE49-F238E27FC236}">
                <a16:creationId xmlns:a16="http://schemas.microsoft.com/office/drawing/2014/main" id="{F4B301B4-527B-427E-B69C-B5DF80F73D02}"/>
              </a:ext>
            </a:extLst>
          </p:cNvPr>
          <p:cNvPicPr>
            <a:picLocks noChangeAspect="1"/>
          </p:cNvPicPr>
          <p:nvPr/>
        </p:nvPicPr>
        <p:blipFill>
          <a:blip r:embed="rId3"/>
          <a:stretch>
            <a:fillRect/>
          </a:stretch>
        </p:blipFill>
        <p:spPr>
          <a:xfrm>
            <a:off x="5478462" y="3189287"/>
            <a:ext cx="1438275" cy="1800225"/>
          </a:xfrm>
          <a:prstGeom prst="rect">
            <a:avLst/>
          </a:prstGeom>
        </p:spPr>
      </p:pic>
    </p:spTree>
    <p:extLst>
      <p:ext uri="{BB962C8B-B14F-4D97-AF65-F5344CB8AC3E}">
        <p14:creationId xmlns:p14="http://schemas.microsoft.com/office/powerpoint/2010/main" val="1988854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FF232-57BE-46A0-BDB2-BE84ADF7FC6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FDA85F6-5870-48BE-AF29-6A36F61C048E}"/>
              </a:ext>
            </a:extLst>
          </p:cNvPr>
          <p:cNvSpPr>
            <a:spLocks noGrp="1"/>
          </p:cNvSpPr>
          <p:nvPr>
            <p:ph idx="1"/>
          </p:nvPr>
        </p:nvSpPr>
        <p:spPr/>
        <p:txBody>
          <a:bodyPr>
            <a:normAutofit fontScale="77500" lnSpcReduction="20000"/>
          </a:bodyPr>
          <a:lstStyle/>
          <a:p>
            <a:r>
              <a:rPr lang="en-US" dirty="0"/>
              <a:t>Phillips appealed the decision of the Commission to the Colorado Court of Appeals. </a:t>
            </a:r>
          </a:p>
          <a:p>
            <a:r>
              <a:rPr lang="en-US" dirty="0"/>
              <a:t>Phillips argued that the order unconstitutionally compelled him to “convey a celebratory message about same sex marriage,” and that the order violated his rights under the Free Exercise Clause. </a:t>
            </a:r>
          </a:p>
          <a:p>
            <a:r>
              <a:rPr lang="en-US" dirty="0"/>
              <a:t>The court rejected both arguments, concluding that </a:t>
            </a:r>
          </a:p>
          <a:p>
            <a:pPr lvl="1"/>
            <a:r>
              <a:rPr lang="en-US" dirty="0"/>
              <a:t>The order did not constitute compelled speech and </a:t>
            </a:r>
          </a:p>
          <a:p>
            <a:pPr lvl="1"/>
            <a:r>
              <a:rPr lang="en-US" dirty="0"/>
              <a:t>The order did not violate the Free Exercise Clause, relying on the Supreme Court’s decision in </a:t>
            </a:r>
            <a:r>
              <a:rPr lang="en-US" i="1" dirty="0">
                <a:solidFill>
                  <a:schemeClr val="accent1"/>
                </a:solidFill>
              </a:rPr>
              <a:t>Employment Div., Dept. of Human Resources of Ore. v. Smith</a:t>
            </a:r>
            <a:r>
              <a:rPr lang="en-US" dirty="0"/>
              <a:t>, 494 U.S. 872 (1990), that the Free Exercise Clause does not relieve a person from complying with valid and neutral laws of general applicability.</a:t>
            </a:r>
          </a:p>
          <a:p>
            <a:r>
              <a:rPr lang="en-US" dirty="0"/>
              <a:t>The Colorado Supreme Court declined review of the case.</a:t>
            </a:r>
          </a:p>
          <a:p>
            <a:r>
              <a:rPr lang="en-US" dirty="0"/>
              <a:t>Phillips and Masterpiece Cakeshop petitioned the Supreme Court for a writ of certiorari, arguing that the actions of the Commission violated their rights to free speech and free exercise of religion.</a:t>
            </a:r>
          </a:p>
          <a:p>
            <a:r>
              <a:rPr lang="en-US" dirty="0"/>
              <a:t>The Supreme Court granted certiorari and reversed, 7-2.</a:t>
            </a:r>
          </a:p>
        </p:txBody>
      </p:sp>
    </p:spTree>
    <p:extLst>
      <p:ext uri="{BB962C8B-B14F-4D97-AF65-F5344CB8AC3E}">
        <p14:creationId xmlns:p14="http://schemas.microsoft.com/office/powerpoint/2010/main" val="1819416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041C8-68B2-455F-B67A-779BA8E85B62}"/>
              </a:ext>
            </a:extLst>
          </p:cNvPr>
          <p:cNvSpPr>
            <a:spLocks noGrp="1"/>
          </p:cNvSpPr>
          <p:nvPr>
            <p:ph type="title"/>
          </p:nvPr>
        </p:nvSpPr>
        <p:spPr/>
        <p:txBody>
          <a:bodyPr/>
          <a:lstStyle/>
          <a:p>
            <a:pPr algn="ctr"/>
            <a:r>
              <a:rPr lang="en-US" dirty="0">
                <a:solidFill>
                  <a:srgbClr val="FF0000"/>
                </a:solidFill>
              </a:rPr>
              <a:t>The Supreme Court’s Decision</a:t>
            </a:r>
          </a:p>
        </p:txBody>
      </p:sp>
      <p:sp>
        <p:nvSpPr>
          <p:cNvPr id="3" name="Content Placeholder 2">
            <a:extLst>
              <a:ext uri="{FF2B5EF4-FFF2-40B4-BE49-F238E27FC236}">
                <a16:creationId xmlns:a16="http://schemas.microsoft.com/office/drawing/2014/main" id="{9D38E4B3-2D62-4F58-B7FF-1B4E26A4068A}"/>
              </a:ext>
            </a:extLst>
          </p:cNvPr>
          <p:cNvSpPr>
            <a:spLocks noGrp="1"/>
          </p:cNvSpPr>
          <p:nvPr>
            <p:ph idx="1"/>
          </p:nvPr>
        </p:nvSpPr>
        <p:spPr/>
        <p:txBody>
          <a:bodyPr/>
          <a:lstStyle/>
          <a:p>
            <a:r>
              <a:rPr lang="en-US" dirty="0"/>
              <a:t>Justice Kennedy</a:t>
            </a:r>
          </a:p>
          <a:p>
            <a:pPr lvl="1"/>
            <a:r>
              <a:rPr lang="en-US" dirty="0"/>
              <a:t>“Our society has come to the recognition that gay persons and gay couples cannot be treated as social outcasts or as inferior in dignity and worth. For that reason the laws and the Constitution can, and in some instances must, protect them in the exercise of their civil rights. The exercise of their freedom on terms equal to others must be given great weight and respect by the courts. At the same time, the religious and philosophical objections to gay marriage are protected views and in some instances protected forms of expression.” </a:t>
            </a:r>
          </a:p>
        </p:txBody>
      </p:sp>
    </p:spTree>
    <p:extLst>
      <p:ext uri="{BB962C8B-B14F-4D97-AF65-F5344CB8AC3E}">
        <p14:creationId xmlns:p14="http://schemas.microsoft.com/office/powerpoint/2010/main" val="605620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005E3-F461-49F1-AB07-AB74C5DD703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6C4FF27-5393-4154-90F7-3D48183EBE38}"/>
              </a:ext>
            </a:extLst>
          </p:cNvPr>
          <p:cNvSpPr>
            <a:spLocks noGrp="1"/>
          </p:cNvSpPr>
          <p:nvPr>
            <p:ph idx="1"/>
          </p:nvPr>
        </p:nvSpPr>
        <p:spPr/>
        <p:txBody>
          <a:bodyPr/>
          <a:lstStyle/>
          <a:p>
            <a:r>
              <a:rPr lang="en-US" dirty="0"/>
              <a:t>“As this Court observed in Obergefell v. Hodges, . . . ‘[t]he First Amendment ensures that religious organizations and persons are given proper protection as they seek to teach the principles that are so fulfilling and so central to their lives and faiths.’ . . . Nevertheless, while those religious and philosophical objections are protected, it is a general rule that such objections do not allow business owners and other actors in the economy and in society to deny protected persons equal access to goods and services under a neutral and generally applicable public accommodations law.”</a:t>
            </a:r>
          </a:p>
        </p:txBody>
      </p:sp>
    </p:spTree>
    <p:extLst>
      <p:ext uri="{BB962C8B-B14F-4D97-AF65-F5344CB8AC3E}">
        <p14:creationId xmlns:p14="http://schemas.microsoft.com/office/powerpoint/2010/main" val="1091888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9CF88-77E1-4376-A3E0-F8736B90F41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BA45CE0-8134-404D-8008-D6D0C5096897}"/>
              </a:ext>
            </a:extLst>
          </p:cNvPr>
          <p:cNvSpPr>
            <a:spLocks noGrp="1"/>
          </p:cNvSpPr>
          <p:nvPr>
            <p:ph idx="1"/>
          </p:nvPr>
        </p:nvSpPr>
        <p:spPr/>
        <p:txBody>
          <a:bodyPr>
            <a:normAutofit fontScale="92500" lnSpcReduction="10000"/>
          </a:bodyPr>
          <a:lstStyle/>
          <a:p>
            <a:r>
              <a:rPr lang="en-US" dirty="0"/>
              <a:t>“When it comes to weddings, it can be assumed that a member of the clergy who objects to gay marriage on moral and religious grounds could not be compelled to perform the ceremony without denial of his or her right to the free exercise of religion. This refusal would be well understood in our constitutional order as an exercise of religion, an exercise that gay persons could recognize and accept without serious diminishment to their own dignity and worth.”</a:t>
            </a:r>
          </a:p>
          <a:p>
            <a:r>
              <a:rPr lang="en-US" dirty="0"/>
              <a:t>“Yet if that exception were not confined, then a long list of persons who provide goods and services for marriages and weddings might refuse to do so for gay persons, thus resulting in a community-wide stigma inconsistent with the history and dynamics of civil rights laws that ensure equal access to goods, services, and public accommodations.”</a:t>
            </a:r>
          </a:p>
        </p:txBody>
      </p:sp>
    </p:spTree>
    <p:extLst>
      <p:ext uri="{BB962C8B-B14F-4D97-AF65-F5344CB8AC3E}">
        <p14:creationId xmlns:p14="http://schemas.microsoft.com/office/powerpoint/2010/main" val="3685004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rPr>
              <a:t>From the Masterpiece Cakeshop Web Page</a:t>
            </a:r>
          </a:p>
        </p:txBody>
      </p:sp>
      <p:sp>
        <p:nvSpPr>
          <p:cNvPr id="3" name="Content Placeholder 2"/>
          <p:cNvSpPr>
            <a:spLocks noGrp="1"/>
          </p:cNvSpPr>
          <p:nvPr>
            <p:ph idx="1"/>
          </p:nvPr>
        </p:nvSpPr>
        <p:spPr/>
        <p:txBody>
          <a:bodyPr/>
          <a:lstStyle/>
          <a:p>
            <a:pPr marL="0" indent="0">
              <a:buNone/>
            </a:pPr>
            <a:r>
              <a:rPr lang="en-US" b="1" dirty="0">
                <a:solidFill>
                  <a:srgbClr val="666666"/>
                </a:solidFill>
                <a:latin typeface="PTSansBold"/>
              </a:rPr>
              <a:t>Welcome!</a:t>
            </a:r>
          </a:p>
          <a:p>
            <a:pPr marL="0" indent="0">
              <a:buNone/>
            </a:pPr>
            <a:endParaRPr lang="en-US" b="1" dirty="0">
              <a:solidFill>
                <a:srgbClr val="666666"/>
              </a:solidFill>
              <a:latin typeface="PTSansBold"/>
            </a:endParaRPr>
          </a:p>
          <a:p>
            <a:pPr marL="0" indent="0">
              <a:buNone/>
            </a:pPr>
            <a:endParaRPr lang="en-US" b="1" dirty="0">
              <a:solidFill>
                <a:srgbClr val="666666"/>
              </a:solidFill>
              <a:latin typeface="PTSansBold"/>
            </a:endParaRPr>
          </a:p>
          <a:p>
            <a:pPr marL="0" indent="0">
              <a:buNone/>
            </a:pPr>
            <a:endParaRPr lang="en-US" b="1" dirty="0">
              <a:solidFill>
                <a:srgbClr val="666666"/>
              </a:solidFill>
              <a:latin typeface="PTSansBold"/>
            </a:endParaRPr>
          </a:p>
          <a:p>
            <a:pPr marL="0" indent="0">
              <a:buNone/>
            </a:pPr>
            <a:endParaRPr lang="en-US" b="1" dirty="0">
              <a:solidFill>
                <a:srgbClr val="666666"/>
              </a:solidFill>
              <a:latin typeface="PTSansBold"/>
            </a:endParaRPr>
          </a:p>
          <a:p>
            <a:pPr marL="0" indent="0">
              <a:buNone/>
            </a:pPr>
            <a:r>
              <a:rPr lang="en-US" b="1" dirty="0">
                <a:solidFill>
                  <a:srgbClr val="666666"/>
                </a:solidFill>
                <a:latin typeface="PTSansBold"/>
              </a:rPr>
              <a:t>Jack Phillips creates a masterpiece. Custom designs are his specialty: If you can think it up, Jack can make it into a cake!</a:t>
            </a:r>
          </a:p>
          <a:p>
            <a:endParaRPr lang="en-US" dirty="0"/>
          </a:p>
        </p:txBody>
      </p:sp>
      <p:pic>
        <p:nvPicPr>
          <p:cNvPr id="4" name="Picture 3"/>
          <p:cNvPicPr>
            <a:picLocks noChangeAspect="1"/>
          </p:cNvPicPr>
          <p:nvPr/>
        </p:nvPicPr>
        <p:blipFill>
          <a:blip r:embed="rId2"/>
          <a:stretch>
            <a:fillRect/>
          </a:stretch>
        </p:blipFill>
        <p:spPr>
          <a:xfrm>
            <a:off x="4038600" y="2576512"/>
            <a:ext cx="4114800" cy="1704975"/>
          </a:xfrm>
          <a:prstGeom prst="rect">
            <a:avLst/>
          </a:prstGeom>
        </p:spPr>
      </p:pic>
    </p:spTree>
    <p:extLst>
      <p:ext uri="{BB962C8B-B14F-4D97-AF65-F5344CB8AC3E}">
        <p14:creationId xmlns:p14="http://schemas.microsoft.com/office/powerpoint/2010/main" val="2460265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7D682-7BCE-4CF8-B44C-F6EAB61A1D35}"/>
              </a:ext>
            </a:extLst>
          </p:cNvPr>
          <p:cNvSpPr>
            <a:spLocks noGrp="1"/>
          </p:cNvSpPr>
          <p:nvPr>
            <p:ph type="title"/>
          </p:nvPr>
        </p:nvSpPr>
        <p:spPr/>
        <p:txBody>
          <a:bodyPr/>
          <a:lstStyle/>
          <a:p>
            <a:pPr algn="ctr"/>
            <a:r>
              <a:rPr lang="en-US" dirty="0">
                <a:solidFill>
                  <a:schemeClr val="accent1"/>
                </a:solidFill>
              </a:rPr>
              <a:t>Dual Hostility to Phillips</a:t>
            </a:r>
          </a:p>
        </p:txBody>
      </p:sp>
      <p:sp>
        <p:nvSpPr>
          <p:cNvPr id="3" name="Content Placeholder 2">
            <a:extLst>
              <a:ext uri="{FF2B5EF4-FFF2-40B4-BE49-F238E27FC236}">
                <a16:creationId xmlns:a16="http://schemas.microsoft.com/office/drawing/2014/main" id="{500B65D6-CF60-487F-A2DD-76508FA05E30}"/>
              </a:ext>
            </a:extLst>
          </p:cNvPr>
          <p:cNvSpPr>
            <a:spLocks noGrp="1"/>
          </p:cNvSpPr>
          <p:nvPr>
            <p:ph idx="1"/>
          </p:nvPr>
        </p:nvSpPr>
        <p:spPr/>
        <p:txBody>
          <a:bodyPr>
            <a:normAutofit lnSpcReduction="10000"/>
          </a:bodyPr>
          <a:lstStyle/>
          <a:p>
            <a:r>
              <a:rPr lang="en-US" dirty="0"/>
              <a:t>The Court concluded that “[t][he neutral and respectful consideration to which Phillips was entitled was compromised . . . [because] [t]he Civil Rights Commission’s treatment of his case has some elements of a clear and impermissible hostility toward the sincere religious beliefs that motivated his objection.”</a:t>
            </a:r>
          </a:p>
          <a:p>
            <a:r>
              <a:rPr lang="en-US" dirty="0"/>
              <a:t>“At several points during its meeting, commissioners endorsed the view that religious beliefs cannot legitimately be carried into the public sphere or commercial domain, implying that religious beliefs and persons are less than fully welcome in Colorado’s business community. One commissioner suggested that Phillips can believe ‘what he wants to believe,’ but cannot act on his religious beliefs ‘if he decides to do business in the state.’” </a:t>
            </a:r>
          </a:p>
        </p:txBody>
      </p:sp>
    </p:spTree>
    <p:extLst>
      <p:ext uri="{BB962C8B-B14F-4D97-AF65-F5344CB8AC3E}">
        <p14:creationId xmlns:p14="http://schemas.microsoft.com/office/powerpoint/2010/main" val="3069715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A353A-5171-4019-B815-CD7B2E95E45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8E18E65-353A-456F-B208-D7C92FF98059}"/>
              </a:ext>
            </a:extLst>
          </p:cNvPr>
          <p:cNvSpPr>
            <a:spLocks noGrp="1"/>
          </p:cNvSpPr>
          <p:nvPr>
            <p:ph idx="1"/>
          </p:nvPr>
        </p:nvSpPr>
        <p:spPr/>
        <p:txBody>
          <a:bodyPr>
            <a:normAutofit/>
          </a:bodyPr>
          <a:lstStyle/>
          <a:p>
            <a:r>
              <a:rPr lang="en-US" dirty="0"/>
              <a:t>The Court also found that there were three other instances in which the Commission disposed of at least three other cases that were inconsistent with its treatment of Phillips (hereinafter referred to as the Jack cases, after the complainant).</a:t>
            </a:r>
          </a:p>
          <a:p>
            <a:pPr lvl="1"/>
            <a:r>
              <a:rPr lang="en-US" dirty="0"/>
              <a:t>The bakers in the Jack cases found that the wording and images or language were, variously, derogatory, hateful, and discriminatory.</a:t>
            </a:r>
          </a:p>
          <a:p>
            <a:r>
              <a:rPr lang="en-US" dirty="0"/>
              <a:t>In each of the Jack cases the Civil Rights Division concluded that refusals by bakers to create cakes with images conveying </a:t>
            </a:r>
            <a:r>
              <a:rPr lang="en-US" dirty="0" smtClean="0"/>
              <a:t>disapproval of same-sex marriage, along with religious texts, did not violate </a:t>
            </a:r>
            <a:r>
              <a:rPr lang="en-US" dirty="0" err="1" smtClean="0"/>
              <a:t>CADA</a:t>
            </a:r>
            <a:r>
              <a:rPr lang="en-US" dirty="0" smtClean="0"/>
              <a:t>.</a:t>
            </a:r>
          </a:p>
          <a:p>
            <a:endParaRPr lang="en-US" dirty="0"/>
          </a:p>
        </p:txBody>
      </p:sp>
    </p:spTree>
    <p:extLst>
      <p:ext uri="{BB962C8B-B14F-4D97-AF65-F5344CB8AC3E}">
        <p14:creationId xmlns:p14="http://schemas.microsoft.com/office/powerpoint/2010/main" val="29755956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AD6FB-590D-4E0B-89FD-EAD1C8075A3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400100E-E4E2-44B4-9E52-0129E51061CB}"/>
              </a:ext>
            </a:extLst>
          </p:cNvPr>
          <p:cNvSpPr>
            <a:spLocks noGrp="1"/>
          </p:cNvSpPr>
          <p:nvPr>
            <p:ph idx="1"/>
          </p:nvPr>
        </p:nvSpPr>
        <p:spPr/>
        <p:txBody>
          <a:bodyPr>
            <a:normAutofit/>
          </a:bodyPr>
          <a:lstStyle/>
          <a:p>
            <a:r>
              <a:rPr lang="en-US" dirty="0"/>
              <a:t>Phillips argued before the Colorado Court of Appeals that the actions of the Commission exhibited hostility, but that court rejected the argument in a footnote to its opinion. 370 P.3d 282 n.8.</a:t>
            </a:r>
          </a:p>
          <a:p>
            <a:pPr marL="457200" lvl="1" indent="0">
              <a:buNone/>
            </a:pPr>
            <a:r>
              <a:rPr lang="en-US" dirty="0"/>
              <a:t>“The Division found that the bakeries did not refuse the patron’s request because of his creed, but rather because of the offensive nature of the requested message. Importantly, there was no evidence that the bakeries based their decisions on the patron’s religion, and evidence had established that all three regularly created cakes with Christian themes. Conversely, Masterpiece admits that its decision to refuse Craig’s and Mullins’ requested wedding cake was because of its opposition to same-sex marriage which, based on Supreme Court precedent, we conclude is tantamount to discrimination on the basis of sexual orientation.”</a:t>
            </a:r>
          </a:p>
          <a:p>
            <a:endParaRPr lang="en-US" dirty="0"/>
          </a:p>
        </p:txBody>
      </p:sp>
    </p:spTree>
    <p:extLst>
      <p:ext uri="{BB962C8B-B14F-4D97-AF65-F5344CB8AC3E}">
        <p14:creationId xmlns:p14="http://schemas.microsoft.com/office/powerpoint/2010/main" val="38790874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Text Placeholder 4"/>
          <p:cNvSpPr>
            <a:spLocks noGrp="1"/>
          </p:cNvSpPr>
          <p:nvPr>
            <p:ph type="body" idx="1"/>
          </p:nvPr>
        </p:nvSpPr>
        <p:spPr/>
        <p:txBody>
          <a:bodyPr>
            <a:normAutofit/>
          </a:bodyPr>
          <a:lstStyle/>
          <a:p>
            <a:pPr algn="ctr"/>
            <a:r>
              <a:rPr lang="en-US" sz="4000" dirty="0" smtClean="0">
                <a:solidFill>
                  <a:srgbClr val="FF0000"/>
                </a:solidFill>
              </a:rPr>
              <a:t>Jack	</a:t>
            </a:r>
            <a:endParaRPr lang="en-US" sz="4000" dirty="0">
              <a:solidFill>
                <a:srgbClr val="FF0000"/>
              </a:solidFill>
            </a:endParaRPr>
          </a:p>
        </p:txBody>
      </p:sp>
      <p:sp>
        <p:nvSpPr>
          <p:cNvPr id="6" name="Content Placeholder 5"/>
          <p:cNvSpPr>
            <a:spLocks noGrp="1"/>
          </p:cNvSpPr>
          <p:nvPr>
            <p:ph sz="half" idx="2"/>
          </p:nvPr>
        </p:nvSpPr>
        <p:spPr/>
        <p:txBody>
          <a:bodyPr/>
          <a:lstStyle/>
          <a:p>
            <a:r>
              <a:rPr lang="en-US" dirty="0" smtClean="0"/>
              <a:t>Derogatory messages would be attributed to the baker.</a:t>
            </a:r>
          </a:p>
          <a:p>
            <a:endParaRPr lang="en-US" dirty="0"/>
          </a:p>
          <a:p>
            <a:r>
              <a:rPr lang="en-US" dirty="0" smtClean="0"/>
              <a:t>Bakers were willing to sell other products, including those with Christian themes, to Jack.</a:t>
            </a:r>
            <a:endParaRPr lang="en-US" dirty="0"/>
          </a:p>
        </p:txBody>
      </p:sp>
      <p:sp>
        <p:nvSpPr>
          <p:cNvPr id="7" name="Text Placeholder 6"/>
          <p:cNvSpPr>
            <a:spLocks noGrp="1"/>
          </p:cNvSpPr>
          <p:nvPr>
            <p:ph type="body" sz="quarter" idx="3"/>
          </p:nvPr>
        </p:nvSpPr>
        <p:spPr/>
        <p:txBody>
          <a:bodyPr>
            <a:normAutofit/>
          </a:bodyPr>
          <a:lstStyle/>
          <a:p>
            <a:pPr algn="ctr"/>
            <a:r>
              <a:rPr lang="en-US" sz="3600" dirty="0" smtClean="0">
                <a:solidFill>
                  <a:srgbClr val="FF0000"/>
                </a:solidFill>
              </a:rPr>
              <a:t>Phillips</a:t>
            </a:r>
            <a:endParaRPr lang="en-US" sz="3600" dirty="0">
              <a:solidFill>
                <a:srgbClr val="FF0000"/>
              </a:solidFill>
            </a:endParaRPr>
          </a:p>
        </p:txBody>
      </p:sp>
      <p:sp>
        <p:nvSpPr>
          <p:cNvPr id="8" name="Content Placeholder 7"/>
          <p:cNvSpPr>
            <a:spLocks noGrp="1"/>
          </p:cNvSpPr>
          <p:nvPr>
            <p:ph sz="quarter" idx="4"/>
          </p:nvPr>
        </p:nvSpPr>
        <p:spPr/>
        <p:txBody>
          <a:bodyPr/>
          <a:lstStyle/>
          <a:p>
            <a:r>
              <a:rPr lang="en-US" dirty="0" smtClean="0"/>
              <a:t>Message would be attributed to the customer, not the baker.</a:t>
            </a:r>
          </a:p>
          <a:p>
            <a:endParaRPr lang="en-US" dirty="0"/>
          </a:p>
          <a:p>
            <a:r>
              <a:rPr lang="en-US" dirty="0" smtClean="0"/>
              <a:t>Irrelevant that Phillips would sell other products to Craig and Mullins.</a:t>
            </a:r>
            <a:endParaRPr lang="en-US" dirty="0"/>
          </a:p>
        </p:txBody>
      </p:sp>
    </p:spTree>
    <p:extLst>
      <p:ext uri="{BB962C8B-B14F-4D97-AF65-F5344CB8AC3E}">
        <p14:creationId xmlns:p14="http://schemas.microsoft.com/office/powerpoint/2010/main" val="9740062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0B7E-3C35-4B50-8878-729A1B92342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CE28D99-1B07-4C46-BCC9-9648356B6427}"/>
              </a:ext>
            </a:extLst>
          </p:cNvPr>
          <p:cNvSpPr>
            <a:spLocks noGrp="1"/>
          </p:cNvSpPr>
          <p:nvPr>
            <p:ph idx="1"/>
          </p:nvPr>
        </p:nvSpPr>
        <p:spPr/>
        <p:txBody>
          <a:bodyPr>
            <a:normAutofit fontScale="92500"/>
          </a:bodyPr>
          <a:lstStyle/>
          <a:p>
            <a:r>
              <a:rPr lang="en-US" dirty="0"/>
              <a:t>The Supreme Court found Phillips’ argument decisive, however.</a:t>
            </a:r>
          </a:p>
          <a:p>
            <a:pPr lvl="1"/>
            <a:r>
              <a:rPr lang="en-US" dirty="0"/>
              <a:t>A principled rationale for the difference in treatment of these two instances cannot be based on the government’s own assessment of offensiveness. </a:t>
            </a:r>
          </a:p>
          <a:p>
            <a:pPr lvl="1"/>
            <a:r>
              <a:rPr lang="en-US" dirty="0"/>
              <a:t>Just as “no official, high or petty, can prescribe what shall be orthodox in politics, nationalism, religion, or other matters of opinion,” [quoting </a:t>
            </a:r>
            <a:r>
              <a:rPr lang="en-US" dirty="0">
                <a:solidFill>
                  <a:schemeClr val="accent1"/>
                </a:solidFill>
              </a:rPr>
              <a:t>West Virginia Bd. of Ed. v. Barnette</a:t>
            </a:r>
            <a:r>
              <a:rPr lang="en-US" dirty="0"/>
              <a:t>, 319 U.S. 624, 642 (1943)], “it is not, as the Court has repeatedly held, the role of the State or its officials to prescribe what shall be offensive. See </a:t>
            </a:r>
            <a:r>
              <a:rPr lang="en-US" dirty="0">
                <a:solidFill>
                  <a:schemeClr val="accent1"/>
                </a:solidFill>
              </a:rPr>
              <a:t>Matal v. Tam</a:t>
            </a:r>
            <a:r>
              <a:rPr lang="en-US" dirty="0"/>
              <a:t>, 137 S.Ct. 1744, 1762–1764 (2017) (opinion of Alito, J.)”. </a:t>
            </a:r>
          </a:p>
          <a:p>
            <a:pPr lvl="1"/>
            <a:r>
              <a:rPr lang="en-US" dirty="0"/>
              <a:t>The Colorado court’s attempt to account for the difference in treatment elevates one view of what is offensive over another and itself sends a signal of official disapproval of Phillips’ religious beliefs. </a:t>
            </a:r>
          </a:p>
          <a:p>
            <a:pPr lvl="1"/>
            <a:r>
              <a:rPr lang="en-US" dirty="0"/>
              <a:t>The court’s footnote does not, therefore, answer the baker’s concern that the State’s practice was to disfavor the religious basis of his objection.</a:t>
            </a:r>
          </a:p>
          <a:p>
            <a:endParaRPr lang="en-US" dirty="0"/>
          </a:p>
        </p:txBody>
      </p:sp>
    </p:spTree>
    <p:extLst>
      <p:ext uri="{BB962C8B-B14F-4D97-AF65-F5344CB8AC3E}">
        <p14:creationId xmlns:p14="http://schemas.microsoft.com/office/powerpoint/2010/main" val="34961869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C5CDF-A743-40EA-B015-24C79D5B282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63C0EB8-497E-4A97-A81C-412EED4B81C3}"/>
              </a:ext>
            </a:extLst>
          </p:cNvPr>
          <p:cNvSpPr>
            <a:spLocks noGrp="1"/>
          </p:cNvSpPr>
          <p:nvPr>
            <p:ph idx="1"/>
          </p:nvPr>
        </p:nvSpPr>
        <p:spPr/>
        <p:txBody>
          <a:bodyPr>
            <a:normAutofit lnSpcReduction="10000"/>
          </a:bodyPr>
          <a:lstStyle/>
          <a:p>
            <a:r>
              <a:rPr lang="en-US" dirty="0"/>
              <a:t>The Court concluded that “the Commission’s treatment of Phillips’ case violated the State’s duty under the First Amendment not to base laws or regulations on hostility to a religion or religious viewpoint.”</a:t>
            </a:r>
          </a:p>
          <a:p>
            <a:r>
              <a:rPr lang="en-US" dirty="0"/>
              <a:t>The Court explained the standards for determining whether there is hostility.</a:t>
            </a:r>
          </a:p>
          <a:p>
            <a:pPr lvl="1"/>
            <a:r>
              <a:rPr lang="en-US" dirty="0"/>
              <a:t>The Court cited </a:t>
            </a:r>
            <a:r>
              <a:rPr lang="en-US" i="1" dirty="0">
                <a:solidFill>
                  <a:schemeClr val="accent1"/>
                </a:solidFill>
              </a:rPr>
              <a:t>Church of Lukumi Babalu Aye, Inc. v. Hialeah</a:t>
            </a:r>
            <a:r>
              <a:rPr lang="en-US" dirty="0"/>
              <a:t>, 508 U.S. 520 (1993), for the proposition “that the government, if it is to respect the Constitution’s guarantee of free exercise, cannot impose regulations that are hostile to the religious beliefs of affected citizens and cannot act in a manner that passes judgment upon or presupposes the illegitimacy of religious beliefs and practices,” and that “[t]he Free Exercise Clause bars even ‘subtle departures from neutrality’ on matters of religion.”</a:t>
            </a:r>
          </a:p>
          <a:p>
            <a:endParaRPr lang="en-US" dirty="0"/>
          </a:p>
        </p:txBody>
      </p:sp>
    </p:spTree>
    <p:extLst>
      <p:ext uri="{BB962C8B-B14F-4D97-AF65-F5344CB8AC3E}">
        <p14:creationId xmlns:p14="http://schemas.microsoft.com/office/powerpoint/2010/main" val="1725118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F7621-CB43-4404-A05D-99FA426E186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7E5DD61-6EBE-42A6-948F-B40B17859621}"/>
              </a:ext>
            </a:extLst>
          </p:cNvPr>
          <p:cNvSpPr>
            <a:spLocks noGrp="1"/>
          </p:cNvSpPr>
          <p:nvPr>
            <p:ph idx="1"/>
          </p:nvPr>
        </p:nvSpPr>
        <p:spPr/>
        <p:txBody>
          <a:bodyPr/>
          <a:lstStyle/>
          <a:p>
            <a:r>
              <a:rPr lang="en-US" dirty="0"/>
              <a:t>“Here, that means the Commission was obliged under the Free Exercise Clause to proceed in a manner neutral toward and tolerant of Phillips’ religious beliefs. The Constitution ‘commits government itself to religious tolerance, and upon even slight suspicion that proposals for state intervention stem from animosity to religion or distrust of its practices, all officials must pause to remember their own high duty to the Constitution and to the rights it secures.’” </a:t>
            </a:r>
          </a:p>
        </p:txBody>
      </p:sp>
    </p:spTree>
    <p:extLst>
      <p:ext uri="{BB962C8B-B14F-4D97-AF65-F5344CB8AC3E}">
        <p14:creationId xmlns:p14="http://schemas.microsoft.com/office/powerpoint/2010/main" val="3813389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00E1D-6A07-466A-BF8B-2DAA698D929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21F4BAE-AD1D-4701-9E0F-ECDDBAD9078E}"/>
              </a:ext>
            </a:extLst>
          </p:cNvPr>
          <p:cNvSpPr>
            <a:spLocks noGrp="1"/>
          </p:cNvSpPr>
          <p:nvPr>
            <p:ph idx="1"/>
          </p:nvPr>
        </p:nvSpPr>
        <p:spPr/>
        <p:txBody>
          <a:bodyPr/>
          <a:lstStyle/>
          <a:p>
            <a:r>
              <a:rPr lang="en-US" dirty="0"/>
              <a:t>Relevant factors in assessing government neutrality include </a:t>
            </a:r>
          </a:p>
          <a:p>
            <a:pPr lvl="1"/>
            <a:r>
              <a:rPr lang="en-US" dirty="0"/>
              <a:t>the historical background of the decision under challenge, </a:t>
            </a:r>
          </a:p>
          <a:p>
            <a:pPr lvl="1"/>
            <a:r>
              <a:rPr lang="en-US" dirty="0"/>
              <a:t>the specific series of events leading to the enactment or official policy in question, and </a:t>
            </a:r>
          </a:p>
          <a:p>
            <a:pPr lvl="1"/>
            <a:r>
              <a:rPr lang="en-US" dirty="0"/>
              <a:t>the legislative or administrative history, including contemporaneous statements made by members of the decisionmaking body.” </a:t>
            </a:r>
          </a:p>
        </p:txBody>
      </p:sp>
    </p:spTree>
    <p:extLst>
      <p:ext uri="{BB962C8B-B14F-4D97-AF65-F5344CB8AC3E}">
        <p14:creationId xmlns:p14="http://schemas.microsoft.com/office/powerpoint/2010/main" val="10793411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0265-92DE-4134-A67A-2D597F3CA9F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A414A51-B647-4823-BEA9-0900906BF815}"/>
              </a:ext>
            </a:extLst>
          </p:cNvPr>
          <p:cNvSpPr>
            <a:spLocks noGrp="1"/>
          </p:cNvSpPr>
          <p:nvPr>
            <p:ph idx="1"/>
          </p:nvPr>
        </p:nvSpPr>
        <p:spPr/>
        <p:txBody>
          <a:bodyPr/>
          <a:lstStyle/>
          <a:p>
            <a:r>
              <a:rPr lang="en-US" dirty="0"/>
              <a:t>In light of those factors, the Court concluded that “the record . . . demonstrates that the Commission’s consideration of Phillips’ case was neither tolerant nor respectful of Phillips’ religious beliefs,” and then drew “the inference that Phillips’ religious objection was not considered with the neutrality that the Free Exercise Clause requires.”</a:t>
            </a:r>
          </a:p>
          <a:p>
            <a:endParaRPr lang="en-US" dirty="0"/>
          </a:p>
        </p:txBody>
      </p:sp>
    </p:spTree>
    <p:extLst>
      <p:ext uri="{BB962C8B-B14F-4D97-AF65-F5344CB8AC3E}">
        <p14:creationId xmlns:p14="http://schemas.microsoft.com/office/powerpoint/2010/main" val="24243533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B9EB2-26FA-4720-BDBA-12B0C4B4671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01FEA43-C31A-4174-8D18-C5FD7BAD2AFE}"/>
              </a:ext>
            </a:extLst>
          </p:cNvPr>
          <p:cNvSpPr>
            <a:spLocks noGrp="1"/>
          </p:cNvSpPr>
          <p:nvPr>
            <p:ph idx="1"/>
          </p:nvPr>
        </p:nvSpPr>
        <p:spPr/>
        <p:txBody>
          <a:bodyPr/>
          <a:lstStyle/>
          <a:p>
            <a:r>
              <a:rPr lang="en-US" dirty="0"/>
              <a:t>The Court acknowledged the difficulty in resolving the issues in the case, but “concluded that the State’s interest could have been weighed against Phillips’ sincere religious objections in a way consistent with the requisite religious neutrality that must be strictly observed.”</a:t>
            </a:r>
          </a:p>
        </p:txBody>
      </p:sp>
    </p:spTree>
    <p:extLst>
      <p:ext uri="{BB962C8B-B14F-4D97-AF65-F5344CB8AC3E}">
        <p14:creationId xmlns:p14="http://schemas.microsoft.com/office/powerpoint/2010/main" val="277463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EDEE1-06CC-484C-B342-C15BD3B948D5}"/>
              </a:ext>
            </a:extLst>
          </p:cNvPr>
          <p:cNvSpPr>
            <a:spLocks noGrp="1"/>
          </p:cNvSpPr>
          <p:nvPr>
            <p:ph type="title"/>
          </p:nvPr>
        </p:nvSpPr>
        <p:spPr>
          <a:xfrm>
            <a:off x="838200" y="365125"/>
            <a:ext cx="10515600" cy="1325563"/>
          </a:xfrm>
        </p:spPr>
        <p:txBody>
          <a:bodyPr/>
          <a:lstStyle/>
          <a:p>
            <a:pPr algn="ctr"/>
            <a:r>
              <a:rPr lang="en-US" dirty="0">
                <a:solidFill>
                  <a:schemeClr val="accent1"/>
                </a:solidFill>
              </a:rPr>
              <a:t>The Facts</a:t>
            </a:r>
          </a:p>
        </p:txBody>
      </p:sp>
      <p:sp>
        <p:nvSpPr>
          <p:cNvPr id="3" name="Content Placeholder 2">
            <a:extLst>
              <a:ext uri="{FF2B5EF4-FFF2-40B4-BE49-F238E27FC236}">
                <a16:creationId xmlns:a16="http://schemas.microsoft.com/office/drawing/2014/main" id="{FBD50B7D-D3D9-4490-97EC-6B479E6D3B0A}"/>
              </a:ext>
            </a:extLst>
          </p:cNvPr>
          <p:cNvSpPr>
            <a:spLocks noGrp="1"/>
          </p:cNvSpPr>
          <p:nvPr>
            <p:ph idx="1"/>
          </p:nvPr>
        </p:nvSpPr>
        <p:spPr>
          <a:xfrm>
            <a:off x="838200" y="1825625"/>
            <a:ext cx="10515600" cy="4351338"/>
          </a:xfrm>
        </p:spPr>
        <p:txBody>
          <a:bodyPr>
            <a:normAutofit fontScale="85000" lnSpcReduction="10000"/>
          </a:bodyPr>
          <a:lstStyle/>
          <a:p>
            <a:r>
              <a:rPr lang="en-US" dirty="0"/>
              <a:t>Masterpiece Cakeshop, Ltd., is a bakery located in a Denver suburb. It offers a variety of baked goods, including cookies, brownies, and elaborate cakes that are custom-designed for special events, including weddings and birthday parties. </a:t>
            </a:r>
          </a:p>
          <a:p>
            <a:r>
              <a:rPr lang="en-US" dirty="0"/>
              <a:t>Jack Phillips has owned and operated the shop for 24 years. He is an expert baker.</a:t>
            </a:r>
          </a:p>
          <a:p>
            <a:r>
              <a:rPr lang="en-US" dirty="0"/>
              <a:t>He is also a devout Christian. His “main goal in life is to be obedient to” Jesus Christ and Christ’s “teachings in all aspects of his life.” He seeks to “honor God through his work at” the bakery.</a:t>
            </a:r>
          </a:p>
          <a:p>
            <a:r>
              <a:rPr lang="en-US" dirty="0"/>
              <a:t>One of his religious beliefs is that it is “God’s intention for marriage from the beginning of history is that it is and should be the union of one man and one woman.”</a:t>
            </a:r>
          </a:p>
          <a:p>
            <a:r>
              <a:rPr lang="en-US" dirty="0"/>
              <a:t>For Jack Philips, creating a wedding cake for a same-sex wedding would be the same as participation in a celebration contrary to his deeply held religious beliefs.</a:t>
            </a:r>
          </a:p>
          <a:p>
            <a:endParaRPr lang="en-US" dirty="0"/>
          </a:p>
        </p:txBody>
      </p:sp>
    </p:spTree>
    <p:extLst>
      <p:ext uri="{BB962C8B-B14F-4D97-AF65-F5344CB8AC3E}">
        <p14:creationId xmlns:p14="http://schemas.microsoft.com/office/powerpoint/2010/main" val="10039629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CF038-65C0-421D-944A-C3ECE931B00C}"/>
              </a:ext>
            </a:extLst>
          </p:cNvPr>
          <p:cNvSpPr>
            <a:spLocks noGrp="1"/>
          </p:cNvSpPr>
          <p:nvPr>
            <p:ph type="title"/>
          </p:nvPr>
        </p:nvSpPr>
        <p:spPr/>
        <p:txBody>
          <a:bodyPr/>
          <a:lstStyle/>
          <a:p>
            <a:pPr algn="ctr"/>
            <a:r>
              <a:rPr lang="en-US" dirty="0">
                <a:solidFill>
                  <a:schemeClr val="accent1"/>
                </a:solidFill>
              </a:rPr>
              <a:t>Guidelines for Future Cases?</a:t>
            </a:r>
          </a:p>
        </p:txBody>
      </p:sp>
      <p:sp>
        <p:nvSpPr>
          <p:cNvPr id="3" name="Content Placeholder 2">
            <a:extLst>
              <a:ext uri="{FF2B5EF4-FFF2-40B4-BE49-F238E27FC236}">
                <a16:creationId xmlns:a16="http://schemas.microsoft.com/office/drawing/2014/main" id="{C0CDDD53-CEED-4636-9A72-C0DD9F198F8E}"/>
              </a:ext>
            </a:extLst>
          </p:cNvPr>
          <p:cNvSpPr>
            <a:spLocks noGrp="1"/>
          </p:cNvSpPr>
          <p:nvPr>
            <p:ph idx="1"/>
          </p:nvPr>
        </p:nvSpPr>
        <p:spPr/>
        <p:txBody>
          <a:bodyPr/>
          <a:lstStyle/>
          <a:p>
            <a:r>
              <a:rPr lang="en-US" dirty="0"/>
              <a:t>The Court stated that “[t]he outcome of cases like this in other circumstances must await further elaboration in the courts, all in the context of recognizing that these disputes must be resolved with tolerance, without undue disrespect to sincere religious beliefs, and without subjecting gay persons to indignities when they seek goods and services in an open market.”</a:t>
            </a:r>
          </a:p>
        </p:txBody>
      </p:sp>
    </p:spTree>
    <p:extLst>
      <p:ext uri="{BB962C8B-B14F-4D97-AF65-F5344CB8AC3E}">
        <p14:creationId xmlns:p14="http://schemas.microsoft.com/office/powerpoint/2010/main" val="25678335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BCEE4-1C06-4C7C-B4A2-2225B636D2C8}"/>
              </a:ext>
            </a:extLst>
          </p:cNvPr>
          <p:cNvSpPr>
            <a:spLocks noGrp="1"/>
          </p:cNvSpPr>
          <p:nvPr>
            <p:ph type="title"/>
          </p:nvPr>
        </p:nvSpPr>
        <p:spPr/>
        <p:txBody>
          <a:bodyPr/>
          <a:lstStyle/>
          <a:p>
            <a:pPr algn="ctr"/>
            <a:r>
              <a:rPr lang="en-US" dirty="0"/>
              <a:t>What about the free speech claim?</a:t>
            </a:r>
          </a:p>
        </p:txBody>
      </p:sp>
      <p:sp>
        <p:nvSpPr>
          <p:cNvPr id="3" name="Content Placeholder 2">
            <a:extLst>
              <a:ext uri="{FF2B5EF4-FFF2-40B4-BE49-F238E27FC236}">
                <a16:creationId xmlns:a16="http://schemas.microsoft.com/office/drawing/2014/main" id="{8E809B32-C993-4A1E-81E8-0BDE5B2EEA52}"/>
              </a:ext>
            </a:extLst>
          </p:cNvPr>
          <p:cNvSpPr>
            <a:spLocks noGrp="1"/>
          </p:cNvSpPr>
          <p:nvPr>
            <p:ph idx="1"/>
          </p:nvPr>
        </p:nvSpPr>
        <p:spPr/>
        <p:txBody>
          <a:bodyPr>
            <a:normAutofit/>
          </a:bodyPr>
          <a:lstStyle/>
          <a:p>
            <a:r>
              <a:rPr lang="en-US" dirty="0"/>
              <a:t>Justice Kennedy noted that there was a dispute as to the extent of Phillips’ refusal to provide a service.</a:t>
            </a:r>
          </a:p>
          <a:p>
            <a:pPr lvl="1"/>
            <a:r>
              <a:rPr lang="en-US" dirty="0"/>
              <a:t>Refusing “to design a special cake with words or images celebrating the marriage – for instance, a cake showing words with religious meaning – that might be different from a refusal to sell any cake at all.”</a:t>
            </a:r>
          </a:p>
          <a:p>
            <a:pPr lvl="1"/>
            <a:r>
              <a:rPr lang="en-US" dirty="0"/>
              <a:t>He noted that in determining “whether a baker’s creation can be protected, these details might make a difference.”</a:t>
            </a:r>
          </a:p>
          <a:p>
            <a:r>
              <a:rPr lang="en-US" dirty="0"/>
              <a:t>Because of the dispute, the Court did not reach the free speech claim.</a:t>
            </a:r>
          </a:p>
          <a:p>
            <a:endParaRPr lang="en-US" dirty="0"/>
          </a:p>
          <a:p>
            <a:endParaRPr lang="en-US" dirty="0"/>
          </a:p>
        </p:txBody>
      </p:sp>
    </p:spTree>
    <p:extLst>
      <p:ext uri="{BB962C8B-B14F-4D97-AF65-F5344CB8AC3E}">
        <p14:creationId xmlns:p14="http://schemas.microsoft.com/office/powerpoint/2010/main" val="4529464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B2D30-1110-4AE8-94F1-ABBE9718B939}"/>
              </a:ext>
            </a:extLst>
          </p:cNvPr>
          <p:cNvSpPr>
            <a:spLocks noGrp="1"/>
          </p:cNvSpPr>
          <p:nvPr>
            <p:ph type="title"/>
          </p:nvPr>
        </p:nvSpPr>
        <p:spPr/>
        <p:txBody>
          <a:bodyPr/>
          <a:lstStyle/>
          <a:p>
            <a:pPr algn="ctr"/>
            <a:r>
              <a:rPr lang="en-US" dirty="0">
                <a:solidFill>
                  <a:srgbClr val="FF0000"/>
                </a:solidFill>
              </a:rPr>
              <a:t>Justice Kagan (Breyer, J.) concurring</a:t>
            </a:r>
          </a:p>
        </p:txBody>
      </p:sp>
      <p:sp>
        <p:nvSpPr>
          <p:cNvPr id="3" name="Content Placeholder 2">
            <a:extLst>
              <a:ext uri="{FF2B5EF4-FFF2-40B4-BE49-F238E27FC236}">
                <a16:creationId xmlns:a16="http://schemas.microsoft.com/office/drawing/2014/main" id="{C5FC2FB3-3A6A-4582-89FC-8691BE104A11}"/>
              </a:ext>
            </a:extLst>
          </p:cNvPr>
          <p:cNvSpPr>
            <a:spLocks noGrp="1"/>
          </p:cNvSpPr>
          <p:nvPr>
            <p:ph idx="1"/>
          </p:nvPr>
        </p:nvSpPr>
        <p:spPr/>
        <p:txBody>
          <a:bodyPr>
            <a:normAutofit/>
          </a:bodyPr>
          <a:lstStyle/>
          <a:p>
            <a:r>
              <a:rPr lang="en-US" dirty="0"/>
              <a:t>“[I]t is a general rule that [religious and philosophical] objections do not allow business owners and other actors in the economy and in society to deny protected persons equal access to goods and services under a neutral and generally applicable public accommodations law.” . . . But in upholding that principle, state actors cannot show hostility to religious views; rather, they must give those views ‘neutral and respectful consideration.’ . . . I join the Court’s opinion in full because I believe the Colorado Civil Rights Commission did not satisfy that obligation. I write separately to elaborate on one of the bases for the Court’s holding.”</a:t>
            </a:r>
          </a:p>
          <a:p>
            <a:endParaRPr lang="en-US" dirty="0"/>
          </a:p>
        </p:txBody>
      </p:sp>
    </p:spTree>
    <p:extLst>
      <p:ext uri="{BB962C8B-B14F-4D97-AF65-F5344CB8AC3E}">
        <p14:creationId xmlns:p14="http://schemas.microsoft.com/office/powerpoint/2010/main" val="3972824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Colorado Court of Appeals concluded that there was no impermissible discrimination in those cases because “the Division found that the bakeries ... refuse[d] the patron’s request . . . because of the offensive nature of the requested message.” </a:t>
            </a:r>
          </a:p>
          <a:p>
            <a:r>
              <a:rPr lang="en-US" dirty="0"/>
              <a:t>Justice Kagan agreed with Justice Kennedy in concluding that there is  no principled distinction between the Phillips case and the three Jack cases “based on the government’s own assessment of offensiveness.” </a:t>
            </a:r>
          </a:p>
          <a:p>
            <a:endParaRPr lang="en-US" dirty="0"/>
          </a:p>
        </p:txBody>
      </p:sp>
    </p:spTree>
    <p:extLst>
      <p:ext uri="{BB962C8B-B14F-4D97-AF65-F5344CB8AC3E}">
        <p14:creationId xmlns:p14="http://schemas.microsoft.com/office/powerpoint/2010/main" val="22813974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9EE8B-D409-4A08-B954-97D88FF1C1D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230C4B5-9FAE-4A18-9E34-E001C5A910B9}"/>
              </a:ext>
            </a:extLst>
          </p:cNvPr>
          <p:cNvSpPr>
            <a:spLocks noGrp="1"/>
          </p:cNvSpPr>
          <p:nvPr>
            <p:ph idx="1"/>
          </p:nvPr>
        </p:nvSpPr>
        <p:spPr/>
        <p:txBody>
          <a:bodyPr>
            <a:normAutofit lnSpcReduction="10000"/>
          </a:bodyPr>
          <a:lstStyle/>
          <a:p>
            <a:r>
              <a:rPr lang="en-US" dirty="0"/>
              <a:t>Justice Kagan found the case even more disquieting because there was a clear basis for distinguishing the Jack cases.</a:t>
            </a:r>
          </a:p>
          <a:p>
            <a:r>
              <a:rPr lang="en-US" dirty="0"/>
              <a:t>Jack requested the bakers to make a cake (one denigrating gay people and same-sex marriage) that they would not have made for any customer. </a:t>
            </a:r>
          </a:p>
          <a:p>
            <a:pPr lvl="1"/>
            <a:r>
              <a:rPr lang="en-US" dirty="0"/>
              <a:t>In refusing that request, the bakers did not single out Jack because of his religion, but instead treated him in the same way they would have treated anyone else—just as CADA requires. </a:t>
            </a:r>
          </a:p>
          <a:p>
            <a:pPr lvl="2"/>
            <a:r>
              <a:rPr lang="en-US" dirty="0"/>
              <a:t>By contrast, Craig and Mullins requested a wedding cake that Phillips would have made for an opposite-sex couple. </a:t>
            </a:r>
          </a:p>
          <a:p>
            <a:pPr lvl="2"/>
            <a:r>
              <a:rPr lang="en-US" dirty="0"/>
              <a:t>In refusing that request, Phillips contravened CADA’s demand that customers receive “the full and equal enjoyment” of public accommodations irrespective of their sexual orientation. </a:t>
            </a:r>
          </a:p>
          <a:p>
            <a:endParaRPr lang="en-US" dirty="0"/>
          </a:p>
        </p:txBody>
      </p:sp>
    </p:spTree>
    <p:extLst>
      <p:ext uri="{BB962C8B-B14F-4D97-AF65-F5344CB8AC3E}">
        <p14:creationId xmlns:p14="http://schemas.microsoft.com/office/powerpoint/2010/main" val="38270972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5E149-BC14-4B9B-B89E-0E9964875A8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8B993C4-57DD-474D-960B-562103AEE7E7}"/>
              </a:ext>
            </a:extLst>
          </p:cNvPr>
          <p:cNvSpPr>
            <a:spLocks noGrp="1"/>
          </p:cNvSpPr>
          <p:nvPr>
            <p:ph idx="1"/>
          </p:nvPr>
        </p:nvSpPr>
        <p:spPr>
          <a:xfrm>
            <a:off x="838200" y="1498294"/>
            <a:ext cx="10515600" cy="4678669"/>
          </a:xfrm>
        </p:spPr>
        <p:txBody>
          <a:bodyPr>
            <a:normAutofit/>
          </a:bodyPr>
          <a:lstStyle/>
          <a:p>
            <a:endParaRPr lang="en-US" dirty="0"/>
          </a:p>
          <a:p>
            <a:r>
              <a:rPr lang="en-US" dirty="0"/>
              <a:t>Justice Kagan concluded that “[t]he different outcomes in the Jack cases and the Phillips case could thus have been justified by a plain reading and neutral application of Colorado law—untainted by any bias against a religious belief.”</a:t>
            </a:r>
          </a:p>
          <a:p>
            <a:r>
              <a:rPr lang="en-US" dirty="0"/>
              <a:t>She saw the Court’s analysis as limited to “the </a:t>
            </a:r>
            <a:r>
              <a:rPr lang="en-US" i="1" dirty="0"/>
              <a:t>reasoning</a:t>
            </a:r>
            <a:r>
              <a:rPr lang="en-US" dirty="0"/>
              <a:t> of the state agencies and Court of Appeals, “quite apart from whether the [Phillips and Jack] cases should ultimately be distinguished.” </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5057179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0D51E-9E70-4E6A-9A90-E67FEFB1FB94}"/>
              </a:ext>
            </a:extLst>
          </p:cNvPr>
          <p:cNvSpPr>
            <a:spLocks noGrp="1"/>
          </p:cNvSpPr>
          <p:nvPr>
            <p:ph type="title"/>
          </p:nvPr>
        </p:nvSpPr>
        <p:spPr/>
        <p:txBody>
          <a:bodyPr/>
          <a:lstStyle/>
          <a:p>
            <a:pPr algn="ctr"/>
            <a:r>
              <a:rPr lang="en-US" dirty="0">
                <a:solidFill>
                  <a:srgbClr val="FF0000"/>
                </a:solidFill>
              </a:rPr>
              <a:t>Justice Gorsuch (Alito, J.) concurring</a:t>
            </a:r>
          </a:p>
        </p:txBody>
      </p:sp>
      <p:sp>
        <p:nvSpPr>
          <p:cNvPr id="3" name="Content Placeholder 2">
            <a:extLst>
              <a:ext uri="{FF2B5EF4-FFF2-40B4-BE49-F238E27FC236}">
                <a16:creationId xmlns:a16="http://schemas.microsoft.com/office/drawing/2014/main" id="{1349F3E5-6DDD-459A-89CD-1B1970B81976}"/>
              </a:ext>
            </a:extLst>
          </p:cNvPr>
          <p:cNvSpPr>
            <a:spLocks noGrp="1"/>
          </p:cNvSpPr>
          <p:nvPr>
            <p:ph idx="1"/>
          </p:nvPr>
        </p:nvSpPr>
        <p:spPr/>
        <p:txBody>
          <a:bodyPr>
            <a:normAutofit fontScale="92500" lnSpcReduction="10000"/>
          </a:bodyPr>
          <a:lstStyle/>
          <a:p>
            <a:r>
              <a:rPr lang="en-US" dirty="0"/>
              <a:t>Colorado’s “judgmental dismissal of a sincerely held religious belief is, of course, antithetical to the First Amendment and cannot begin to satisfy strict scrutiny. The Constitution protects not just popular religious exercises from the condemnation of civil authorities. It protects them all. Because the Court documents each of these points carefully and thoroughly, I am pleased to join its opinion in full.”</a:t>
            </a:r>
          </a:p>
          <a:p>
            <a:r>
              <a:rPr lang="en-US" dirty="0"/>
              <a:t>“The only wrinkle is this. In the face of so much evidence suggesting hostility toward Mr. Phillips’s sincerely held religious beliefs, two of our colleagues have written separately to suggest that the Commission acted neutrally toward his faith when it treated him differently from the other bakers—or that it could have easily done so consistent with the First Amendment. . . But, respectfully, I do not see how we might rescue the Commission from its error.”</a:t>
            </a:r>
          </a:p>
        </p:txBody>
      </p:sp>
    </p:spTree>
    <p:extLst>
      <p:ext uri="{BB962C8B-B14F-4D97-AF65-F5344CB8AC3E}">
        <p14:creationId xmlns:p14="http://schemas.microsoft.com/office/powerpoint/2010/main" val="37233121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Comparing Phillips to the Three Jack Cases</a:t>
            </a:r>
          </a:p>
        </p:txBody>
      </p:sp>
      <p:sp>
        <p:nvSpPr>
          <p:cNvPr id="3" name="Content Placeholder 2"/>
          <p:cNvSpPr>
            <a:spLocks noGrp="1"/>
          </p:cNvSpPr>
          <p:nvPr>
            <p:ph idx="1"/>
          </p:nvPr>
        </p:nvSpPr>
        <p:spPr/>
        <p:txBody>
          <a:bodyPr>
            <a:normAutofit fontScale="92500" lnSpcReduction="10000"/>
          </a:bodyPr>
          <a:lstStyle/>
          <a:p>
            <a:r>
              <a:rPr lang="en-US" dirty="0"/>
              <a:t>He says that the two cases “share all legally salient features.”</a:t>
            </a:r>
          </a:p>
          <a:p>
            <a:r>
              <a:rPr lang="en-US" dirty="0"/>
              <a:t>“In both cases, the effect on the customer was the same: bakers refused service to persons who bore a statutorily protected trait (religious faith or sexual orientation). But in both cases the bakers refused service intending only to honor a personal conviction. To be sure, the bakers </a:t>
            </a:r>
            <a:r>
              <a:rPr lang="en-US" i="1" dirty="0">
                <a:solidFill>
                  <a:srgbClr val="FF0000"/>
                </a:solidFill>
              </a:rPr>
              <a:t>knew</a:t>
            </a:r>
            <a:r>
              <a:rPr lang="en-US" i="1" dirty="0"/>
              <a:t> </a:t>
            </a:r>
            <a:r>
              <a:rPr lang="en-US" dirty="0"/>
              <a:t>their conduct promised the effect of leaving a customer in a protected class unserved. But there’s no indication the bakers actually </a:t>
            </a:r>
            <a:r>
              <a:rPr lang="en-US" i="1" dirty="0">
                <a:solidFill>
                  <a:srgbClr val="FF0000"/>
                </a:solidFill>
              </a:rPr>
              <a:t>intended</a:t>
            </a:r>
            <a:r>
              <a:rPr lang="en-US" dirty="0"/>
              <a:t> to refuse service </a:t>
            </a:r>
            <a:r>
              <a:rPr lang="en-US" i="1" dirty="0">
                <a:solidFill>
                  <a:srgbClr val="FF0000"/>
                </a:solidFill>
              </a:rPr>
              <a:t>because</a:t>
            </a:r>
            <a:r>
              <a:rPr lang="en-US" dirty="0">
                <a:solidFill>
                  <a:srgbClr val="FF0000"/>
                </a:solidFill>
              </a:rPr>
              <a:t> </a:t>
            </a:r>
            <a:r>
              <a:rPr lang="en-US" i="1" dirty="0">
                <a:solidFill>
                  <a:srgbClr val="FF0000"/>
                </a:solidFill>
              </a:rPr>
              <a:t>of</a:t>
            </a:r>
            <a:r>
              <a:rPr lang="en-US" dirty="0">
                <a:solidFill>
                  <a:srgbClr val="FF0000"/>
                </a:solidFill>
              </a:rPr>
              <a:t> </a:t>
            </a:r>
            <a:r>
              <a:rPr lang="en-US" dirty="0"/>
              <a:t>a customer’s protected characteristic. We know this because all of the bakers explained without contradiction that they would not sell the requested cakes to anyone, while they would sell other cakes to members of the protected class (as well as to anyone else).” (emphasis the Court’s).</a:t>
            </a:r>
          </a:p>
        </p:txBody>
      </p:sp>
    </p:spTree>
    <p:extLst>
      <p:ext uri="{BB962C8B-B14F-4D97-AF65-F5344CB8AC3E}">
        <p14:creationId xmlns:p14="http://schemas.microsoft.com/office/powerpoint/2010/main" val="14355128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“So, for example, the bakers in the first case would have refused to sell a cake denigrating same-sex marriage to an atheist customer, just as the baker in the second case would have refused to sell a cake celebrating same-sex marriage to a heterosexual customer. And the bakers in the first case were generally happy to sell to persons of faith, just as the baker in the second case was generally happy to sell to gay persons. In both cases, it was the kind of cake, not the kind of customer, that mattered to the bakers.”</a:t>
            </a:r>
          </a:p>
        </p:txBody>
      </p:sp>
    </p:spTree>
    <p:extLst>
      <p:ext uri="{BB962C8B-B14F-4D97-AF65-F5344CB8AC3E}">
        <p14:creationId xmlns:p14="http://schemas.microsoft.com/office/powerpoint/2010/main" val="39597678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a:t>“The distinction between intended and knowingly accepted effects is familiar in life and law. Often the purposeful pursuit of worthy commitments requires us to accept unwanted but entirely foreseeable side effects: so, for example, choosing to spend time with family means the foreseeable loss of time for charitable work, just as opting for more time in the office means knowingly forgoing time at home with loved ones. The law, too, sometimes distinguishes between intended and foreseeable effects. . . Other times, of course, the law proceeds differently, either conflating intent and knowledge or presuming intent as a matter of law from a showing of knowledge. . . .” (citations omitted). </a:t>
            </a:r>
          </a:p>
        </p:txBody>
      </p:sp>
    </p:spTree>
    <p:extLst>
      <p:ext uri="{BB962C8B-B14F-4D97-AF65-F5344CB8AC3E}">
        <p14:creationId xmlns:p14="http://schemas.microsoft.com/office/powerpoint/2010/main" val="847678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AEEA2-467C-4A88-8350-0E179204AE8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F07C3A0-119C-4159-9177-26967F3047CB}"/>
              </a:ext>
            </a:extLst>
          </p:cNvPr>
          <p:cNvSpPr>
            <a:spLocks noGrp="1"/>
          </p:cNvSpPr>
          <p:nvPr>
            <p:ph idx="1"/>
          </p:nvPr>
        </p:nvSpPr>
        <p:spPr/>
        <p:txBody>
          <a:bodyPr>
            <a:normAutofit/>
          </a:bodyPr>
          <a:lstStyle/>
          <a:p>
            <a:r>
              <a:rPr lang="en-US" dirty="0"/>
              <a:t>Charlie Craig and Dave Mullins were planning on marrying in the summer of 2012. Colorado did not recognize same-sex marriage at the time, so Craig and Mullins planned on marrying legally in Massachusetts and to have a reception later in Colorado.</a:t>
            </a:r>
          </a:p>
          <a:p>
            <a:r>
              <a:rPr lang="en-US" dirty="0"/>
              <a:t>Colorado did not recognize same-sex marriage at the time, and </a:t>
            </a:r>
            <a:r>
              <a:rPr lang="en-US" i="1" dirty="0"/>
              <a:t>Obergefell v. Hodges </a:t>
            </a:r>
            <a:r>
              <a:rPr lang="en-US" dirty="0"/>
              <a:t>was not decided until 2015.</a:t>
            </a:r>
          </a:p>
          <a:p>
            <a:r>
              <a:rPr lang="en-US" dirty="0"/>
              <a:t> They visited the Masterpiece Cakeshop and told Phillips that they were interested in ordering a cake for their wedding. They did not mention what sort of cake design they had in mind.  </a:t>
            </a:r>
          </a:p>
        </p:txBody>
      </p:sp>
    </p:spTree>
    <p:extLst>
      <p:ext uri="{BB962C8B-B14F-4D97-AF65-F5344CB8AC3E}">
        <p14:creationId xmlns:p14="http://schemas.microsoft.com/office/powerpoint/2010/main" val="32776204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a:t>He concluded that the Commission failed to act neutrally by applying a consistent rule.</a:t>
            </a:r>
          </a:p>
          <a:p>
            <a:r>
              <a:rPr lang="en-US" dirty="0"/>
              <a:t>“If Mr. Phillips’s objection is ‘inextricably tied’ to a protected class, then the bakers’ objection in Mr. Jack’s case must be ‘inextricably tied’ to one as well. For just as cakes celebrating same-sex weddings are (usually) requested by persons of a particular sexual orientation, so too are cakes expressing religious opposition to same-sex weddings (usually) requested by persons of particular religious faiths.</a:t>
            </a:r>
          </a:p>
          <a:p>
            <a:r>
              <a:rPr lang="en-US" dirty="0"/>
              <a:t>In both cases the bakers’ objection would (usually) result in turning down customers who bear a protected characteristic.”</a:t>
            </a:r>
          </a:p>
          <a:p>
            <a:endParaRPr lang="en-US" dirty="0"/>
          </a:p>
        </p:txBody>
      </p:sp>
    </p:spTree>
    <p:extLst>
      <p:ext uri="{BB962C8B-B14F-4D97-AF65-F5344CB8AC3E}">
        <p14:creationId xmlns:p14="http://schemas.microsoft.com/office/powerpoint/2010/main" val="3683741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The Commission cannot have it both ways. The Commission cannot slide up and down the mens rea scale, picking a mental state standard to suit its tastes depending on its sympathies. </a:t>
            </a:r>
          </a:p>
          <a:p>
            <a:r>
              <a:rPr lang="en-US" dirty="0"/>
              <a:t>[T]he one thing it can’t do is apply a more generous legal test to secular objections than religious ones. </a:t>
            </a:r>
          </a:p>
          <a:p>
            <a:r>
              <a:rPr lang="en-US" dirty="0"/>
              <a:t>In this country, the place of secular officials isn’t to sit in judgment of religious beliefs, but only to protect their free exercise. </a:t>
            </a:r>
          </a:p>
        </p:txBody>
      </p:sp>
    </p:spTree>
    <p:extLst>
      <p:ext uri="{BB962C8B-B14F-4D97-AF65-F5344CB8AC3E}">
        <p14:creationId xmlns:p14="http://schemas.microsoft.com/office/powerpoint/2010/main" val="33774240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There are no meaningful distinctions between the Jacks case and the Phillips case.</a:t>
            </a:r>
          </a:p>
          <a:p>
            <a:pPr lvl="1"/>
            <a:r>
              <a:rPr lang="en-US" dirty="0"/>
              <a:t>The distinction relying on the refusal because of the message in the Jack cases and simply the cake in the Phillips case.</a:t>
            </a:r>
          </a:p>
          <a:p>
            <a:pPr lvl="2"/>
            <a:r>
              <a:rPr lang="en-US" dirty="0"/>
              <a:t>Neither the Commission nor Colorado Court of appeals relied on that distinction.</a:t>
            </a:r>
          </a:p>
          <a:p>
            <a:pPr lvl="2"/>
            <a:r>
              <a:rPr lang="en-US" dirty="0"/>
              <a:t>It’s irrational to suggest that wedding cakes without a message don’t convey a message.</a:t>
            </a:r>
          </a:p>
          <a:p>
            <a:pPr lvl="1"/>
            <a:r>
              <a:rPr lang="en-US" dirty="0"/>
              <a:t>A second distinction, which suggests that this case is only about “wedding cakes”—and not a wedding cake that celebrates a same-sex wedding, is unworkable and actually highlights the problem in the case. </a:t>
            </a:r>
          </a:p>
          <a:p>
            <a:pPr lvl="2"/>
            <a:endParaRPr lang="en-US" dirty="0"/>
          </a:p>
        </p:txBody>
      </p:sp>
    </p:spTree>
    <p:extLst>
      <p:ext uri="{BB962C8B-B14F-4D97-AF65-F5344CB8AC3E}">
        <p14:creationId xmlns:p14="http://schemas.microsoft.com/office/powerpoint/2010/main" val="31133978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75C70-F6C6-4BAB-81A2-45D277176CB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494948A-CB8B-43D3-A173-69625E5AE15F}"/>
              </a:ext>
            </a:extLst>
          </p:cNvPr>
          <p:cNvSpPr>
            <a:spLocks noGrp="1"/>
          </p:cNvSpPr>
          <p:nvPr>
            <p:ph idx="1"/>
          </p:nvPr>
        </p:nvSpPr>
        <p:spPr/>
        <p:txBody>
          <a:bodyPr>
            <a:normAutofit/>
          </a:bodyPr>
          <a:lstStyle/>
          <a:p>
            <a:pPr lvl="1"/>
            <a:r>
              <a:rPr lang="en-US" dirty="0"/>
              <a:t>The same level of generality has to be applied in both cases.</a:t>
            </a:r>
          </a:p>
          <a:p>
            <a:pPr lvl="2"/>
            <a:r>
              <a:rPr lang="en-US" dirty="0"/>
              <a:t>“At its most general level, the cake at issue in Mr. Phillips’s case was just a mixture of flour and eggs; at its most specific level, it was a cake celebrating the same-sex wedding of Mr. Craig and Mr. Mullins. We are told here, however, to apply a sort of Goldilocks rule: describing the cake by its ingredients is too general ; understanding it as celebrating a same-sex wedding is too specific ; but regarding it as a generic wedding cake is just right. The problem is, the Commission didn’t play with the level of generality in Mr. Jack’s case in this way. It didn’t declare, for example, that because the cakes Mr. Jack requested were just cakes about weddings generally, and all such cakes were the same, the bakers had to produce them. Instead, the Commission accepted the bakers’ view that the specific cakes Mr. Jack requested conveyed a message offensive to their convictions and allowed them to refuse service. Having done that there, it must do the same here.”</a:t>
            </a:r>
          </a:p>
        </p:txBody>
      </p:sp>
    </p:spTree>
    <p:extLst>
      <p:ext uri="{BB962C8B-B14F-4D97-AF65-F5344CB8AC3E}">
        <p14:creationId xmlns:p14="http://schemas.microsoft.com/office/powerpoint/2010/main" val="19998634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A58C2-EAA5-443E-9939-D20F90DA9F8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8ADAE21-7E04-4CF4-9554-2A779104A2CA}"/>
              </a:ext>
            </a:extLst>
          </p:cNvPr>
          <p:cNvSpPr>
            <a:spLocks noGrp="1"/>
          </p:cNvSpPr>
          <p:nvPr>
            <p:ph idx="1"/>
          </p:nvPr>
        </p:nvSpPr>
        <p:spPr/>
        <p:txBody>
          <a:bodyPr/>
          <a:lstStyle/>
          <a:p>
            <a:r>
              <a:rPr lang="en-US" dirty="0"/>
              <a:t>In his opinion, the sliding scale creates the risk of “denying constitutional protection to religious beliefs that draw distinctions more specific than the government’s preferred level of description.”</a:t>
            </a:r>
          </a:p>
        </p:txBody>
      </p:sp>
    </p:spTree>
    <p:extLst>
      <p:ext uri="{BB962C8B-B14F-4D97-AF65-F5344CB8AC3E}">
        <p14:creationId xmlns:p14="http://schemas.microsoft.com/office/powerpoint/2010/main" val="6167326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E8235-35D4-4620-9079-8E096D8BE2AE}"/>
              </a:ext>
            </a:extLst>
          </p:cNvPr>
          <p:cNvSpPr>
            <a:spLocks noGrp="1"/>
          </p:cNvSpPr>
          <p:nvPr>
            <p:ph type="title"/>
          </p:nvPr>
        </p:nvSpPr>
        <p:spPr/>
        <p:txBody>
          <a:bodyPr>
            <a:normAutofit/>
          </a:bodyPr>
          <a:lstStyle/>
          <a:p>
            <a:pPr algn="ctr"/>
            <a:r>
              <a:rPr lang="en-US" dirty="0">
                <a:solidFill>
                  <a:srgbClr val="FF0000"/>
                </a:solidFill>
              </a:rPr>
              <a:t>Justice Thomas (Gorsuch, J.) concurring in part and concurring in the judgment</a:t>
            </a:r>
          </a:p>
        </p:txBody>
      </p:sp>
      <p:sp>
        <p:nvSpPr>
          <p:cNvPr id="3" name="Content Placeholder 2">
            <a:extLst>
              <a:ext uri="{FF2B5EF4-FFF2-40B4-BE49-F238E27FC236}">
                <a16:creationId xmlns:a16="http://schemas.microsoft.com/office/drawing/2014/main" id="{FEF09129-0693-4995-887A-175A3DA6948C}"/>
              </a:ext>
            </a:extLst>
          </p:cNvPr>
          <p:cNvSpPr>
            <a:spLocks noGrp="1"/>
          </p:cNvSpPr>
          <p:nvPr>
            <p:ph idx="1"/>
          </p:nvPr>
        </p:nvSpPr>
        <p:spPr/>
        <p:txBody>
          <a:bodyPr/>
          <a:lstStyle/>
          <a:p>
            <a:r>
              <a:rPr lang="en-US" dirty="0"/>
              <a:t>He agrees with the Court’s conclusion that the Commission violated Phillips’ right to free exercise of religion.</a:t>
            </a:r>
          </a:p>
          <a:p>
            <a:r>
              <a:rPr lang="en-US" dirty="0"/>
              <a:t>And, while found the comments of the Commissioners’ comment to be disturbing, he concluded that “the discriminatory application of Colorado’s public-accommodations law is enough on its own to violate Phillips’ rights,” and “[t]o the extent the Court agrees,” he joined its opinion.</a:t>
            </a:r>
          </a:p>
          <a:p>
            <a:r>
              <a:rPr lang="en-US" dirty="0"/>
              <a:t>He wrote further to emphasize that in his opinion Phillips’ free speech rights were violated by the Commission.</a:t>
            </a:r>
          </a:p>
        </p:txBody>
      </p:sp>
    </p:spTree>
    <p:extLst>
      <p:ext uri="{BB962C8B-B14F-4D97-AF65-F5344CB8AC3E}">
        <p14:creationId xmlns:p14="http://schemas.microsoft.com/office/powerpoint/2010/main" val="19292895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6E3EA-ED14-4D69-BF62-2510F0D9D56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B2CDF73-2614-49A3-B1B1-71B6B23597A0}"/>
              </a:ext>
            </a:extLst>
          </p:cNvPr>
          <p:cNvSpPr>
            <a:spLocks noGrp="1"/>
          </p:cNvSpPr>
          <p:nvPr>
            <p:ph idx="1"/>
          </p:nvPr>
        </p:nvSpPr>
        <p:spPr/>
        <p:txBody>
          <a:bodyPr>
            <a:normAutofit/>
          </a:bodyPr>
          <a:lstStyle/>
          <a:p>
            <a:r>
              <a:rPr lang="en-US" dirty="0"/>
              <a:t>A factual dispute in the record as to whether Phillips refused to bake a </a:t>
            </a:r>
            <a:r>
              <a:rPr lang="en-US" i="1" dirty="0"/>
              <a:t>custom</a:t>
            </a:r>
            <a:r>
              <a:rPr lang="en-US" dirty="0"/>
              <a:t> cake or </a:t>
            </a:r>
            <a:r>
              <a:rPr lang="en-US" i="1" dirty="0"/>
              <a:t>any </a:t>
            </a:r>
            <a:r>
              <a:rPr lang="en-US" dirty="0"/>
              <a:t>wedding cake pushed the Court away from the speech issue, but Justice Thomas based his opinion on the resolution of the issue by the Colorado Court of Appeals, which concluded that Phillips’ conduct was a refusal to “design and create a cake to celebrate [a] same-sex wedding, and also that the Commission’s order required him to sell “any product [he] would sell to heterosexual couples,” which include custom wedding cakes.</a:t>
            </a:r>
          </a:p>
          <a:p>
            <a:pPr marL="0" indent="0">
              <a:buNone/>
            </a:pPr>
            <a:r>
              <a:rPr lang="en-US" dirty="0"/>
              <a:t> </a:t>
            </a:r>
          </a:p>
          <a:p>
            <a:endParaRPr lang="en-US" dirty="0"/>
          </a:p>
        </p:txBody>
      </p:sp>
    </p:spTree>
    <p:extLst>
      <p:ext uri="{BB962C8B-B14F-4D97-AF65-F5344CB8AC3E}">
        <p14:creationId xmlns:p14="http://schemas.microsoft.com/office/powerpoint/2010/main" val="835960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73390-7FB8-46ED-A52C-90A51D1E694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F1D31BB-8C13-456B-BA25-CA7AE3E75A92}"/>
              </a:ext>
            </a:extLst>
          </p:cNvPr>
          <p:cNvSpPr>
            <a:spLocks noGrp="1"/>
          </p:cNvSpPr>
          <p:nvPr>
            <p:ph idx="1"/>
          </p:nvPr>
        </p:nvSpPr>
        <p:spPr/>
        <p:txBody>
          <a:bodyPr>
            <a:normAutofit/>
          </a:bodyPr>
          <a:lstStyle/>
          <a:p>
            <a:r>
              <a:rPr lang="en-US" dirty="0"/>
              <a:t>Public accommodations law generally regulate conduct, but sometimes they may have the effect of declaring speech to be the public accommodation.</a:t>
            </a:r>
          </a:p>
          <a:p>
            <a:pPr lvl="1"/>
            <a:r>
              <a:rPr lang="en-US" i="1" dirty="0"/>
              <a:t>Boy Scouts of America v. Dale </a:t>
            </a:r>
            <a:r>
              <a:rPr lang="en-US" dirty="0"/>
              <a:t>(2000)</a:t>
            </a:r>
          </a:p>
          <a:p>
            <a:pPr lvl="1"/>
            <a:r>
              <a:rPr lang="en-US" i="1" dirty="0"/>
              <a:t>Hurley v. Irish–American Gay, Lesbian and Bisexual Group of Boston, Inc</a:t>
            </a:r>
            <a:r>
              <a:rPr lang="en-US" dirty="0"/>
              <a:t>. (1995)</a:t>
            </a:r>
          </a:p>
          <a:p>
            <a:r>
              <a:rPr lang="en-US" dirty="0"/>
              <a:t>If conduct is expressive, the power of government to restrict or compel expression is subject to First Amendment restrictions.</a:t>
            </a:r>
          </a:p>
          <a:p>
            <a:pPr marL="457200" lvl="1" indent="0">
              <a:buNone/>
            </a:pPr>
            <a:r>
              <a:rPr lang="en-US" dirty="0"/>
              <a:t> </a:t>
            </a:r>
          </a:p>
        </p:txBody>
      </p:sp>
    </p:spTree>
    <p:extLst>
      <p:ext uri="{BB962C8B-B14F-4D97-AF65-F5344CB8AC3E}">
        <p14:creationId xmlns:p14="http://schemas.microsoft.com/office/powerpoint/2010/main" val="41047163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64D92-1CCF-4439-958C-2448E484D6A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EA28692-E70D-4E90-8CBD-8EB26FF7C46E}"/>
              </a:ext>
            </a:extLst>
          </p:cNvPr>
          <p:cNvSpPr>
            <a:spLocks noGrp="1"/>
          </p:cNvSpPr>
          <p:nvPr>
            <p:ph idx="1"/>
          </p:nvPr>
        </p:nvSpPr>
        <p:spPr/>
        <p:txBody>
          <a:bodyPr/>
          <a:lstStyle/>
          <a:p>
            <a:r>
              <a:rPr lang="en-US" dirty="0"/>
              <a:t>Conduct is expressive if it is “intended to be communicative” and, “in context, would reasonably be understood by the viewer to be communicative.” </a:t>
            </a:r>
          </a:p>
          <a:p>
            <a:pPr lvl="1"/>
            <a:r>
              <a:rPr lang="en-US" i="1" dirty="0"/>
              <a:t>Clark v. Community for Creative Non–Violence</a:t>
            </a:r>
            <a:r>
              <a:rPr lang="en-US" dirty="0"/>
              <a:t>, 468 U.S. 288, 294 (1984). </a:t>
            </a:r>
          </a:p>
          <a:p>
            <a:r>
              <a:rPr lang="en-US" dirty="0"/>
              <a:t>The Colorado Court of Appeals concluded that baking wedding cakes is not expressive.</a:t>
            </a:r>
          </a:p>
          <a:p>
            <a:r>
              <a:rPr lang="en-US" dirty="0"/>
              <a:t>Justice Thomas disagrees and concludes that baking wedding cakes is expressive conduct.</a:t>
            </a:r>
          </a:p>
          <a:p>
            <a:pPr marL="0" indent="0">
              <a:buNone/>
            </a:pPr>
            <a:endParaRPr lang="en-US" dirty="0"/>
          </a:p>
          <a:p>
            <a:endParaRPr lang="en-US" dirty="0"/>
          </a:p>
        </p:txBody>
      </p:sp>
    </p:spTree>
    <p:extLst>
      <p:ext uri="{BB962C8B-B14F-4D97-AF65-F5344CB8AC3E}">
        <p14:creationId xmlns:p14="http://schemas.microsoft.com/office/powerpoint/2010/main" val="3516364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10EE2-A97C-4F66-B8C7-8D80E7C8B91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A1BEC50-1C48-4339-AB43-A61AEEFAA427}"/>
              </a:ext>
            </a:extLst>
          </p:cNvPr>
          <p:cNvSpPr>
            <a:spLocks noGrp="1"/>
          </p:cNvSpPr>
          <p:nvPr>
            <p:ph idx="1"/>
          </p:nvPr>
        </p:nvSpPr>
        <p:spPr/>
        <p:txBody>
          <a:bodyPr/>
          <a:lstStyle/>
          <a:p>
            <a:r>
              <a:rPr lang="en-US" dirty="0"/>
              <a:t>Phillips regards a wedding cake as a communication that “a wedding has occurred, a marriage has begun, and the couple should be celebrated.”  </a:t>
            </a:r>
          </a:p>
          <a:p>
            <a:r>
              <a:rPr lang="en-US" dirty="0"/>
              <a:t> Justice Thomas agrees, noting that “[w]edding cakes do, in fact, communicate this message.”</a:t>
            </a:r>
          </a:p>
          <a:p>
            <a:r>
              <a:rPr lang="en-US" dirty="0"/>
              <a:t>He rejected the position taken by the Colorado Court of Appeals to justify its conclusion that Phillips’ conduct was not sufficiently expressive to be exempted from the CADA. </a:t>
            </a:r>
          </a:p>
        </p:txBody>
      </p:sp>
    </p:spTree>
    <p:extLst>
      <p:ext uri="{BB962C8B-B14F-4D97-AF65-F5344CB8AC3E}">
        <p14:creationId xmlns:p14="http://schemas.microsoft.com/office/powerpoint/2010/main" val="902782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992B8-F38D-4B01-8E24-AA1379C4CFE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91FC926-9323-43E3-AE31-3371A77976AB}"/>
              </a:ext>
            </a:extLst>
          </p:cNvPr>
          <p:cNvSpPr>
            <a:spLocks noGrp="1"/>
          </p:cNvSpPr>
          <p:nvPr>
            <p:ph idx="1"/>
          </p:nvPr>
        </p:nvSpPr>
        <p:spPr/>
        <p:txBody>
          <a:bodyPr>
            <a:normAutofit fontScale="77500" lnSpcReduction="20000"/>
          </a:bodyPr>
          <a:lstStyle/>
          <a:p>
            <a:r>
              <a:rPr lang="en-US" dirty="0"/>
              <a:t>Phillips told them “that he does not ‘create’ wedding cakes for same-sex weddings, . . . explaining that “’I’ll make your birthday cakes, shower cakes, sell you cookies and brownies, I just don’t make cakes for same sex weddings.’” </a:t>
            </a:r>
          </a:p>
          <a:p>
            <a:r>
              <a:rPr lang="en-US" dirty="0"/>
              <a:t>The next day Craig’s mother, who was with Craig and Mullins the previous day, phoned Phillips to ask why he declined to design a cake for her son.</a:t>
            </a:r>
          </a:p>
          <a:p>
            <a:r>
              <a:rPr lang="en-US" dirty="0"/>
              <a:t>He explained that it was because of his religious opposition to same-sex marriage, and also because same-sex marriage was not recognized in  Colorado at the time.</a:t>
            </a:r>
          </a:p>
          <a:p>
            <a:r>
              <a:rPr lang="en-US" dirty="0"/>
              <a:t>Phillips explained later that is his belief that creating a wedding cake “for an event that celebrates something that directly goes against the teachings of the Bible, would have been a personal endorsement and participation in the ceremony and relationship that they were entering into.” </a:t>
            </a:r>
          </a:p>
          <a:p>
            <a:r>
              <a:rPr lang="en-US" dirty="0"/>
              <a:t>The parties disagreed as to whether Phillips refused to create a custom wedding cake for Craig and Mullins or refused to sell them any wedding cake, including one that was premade. </a:t>
            </a:r>
          </a:p>
          <a:p>
            <a:endParaRPr lang="en-US" dirty="0"/>
          </a:p>
        </p:txBody>
      </p:sp>
    </p:spTree>
    <p:extLst>
      <p:ext uri="{BB962C8B-B14F-4D97-AF65-F5344CB8AC3E}">
        <p14:creationId xmlns:p14="http://schemas.microsoft.com/office/powerpoint/2010/main" val="21166427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85DD2-8E65-4CC8-8108-A92B33F5671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6BD0855-0EBB-4D02-80FA-23145F97788A}"/>
              </a:ext>
            </a:extLst>
          </p:cNvPr>
          <p:cNvSpPr>
            <a:spLocks noGrp="1"/>
          </p:cNvSpPr>
          <p:nvPr>
            <p:ph idx="1"/>
          </p:nvPr>
        </p:nvSpPr>
        <p:spPr/>
        <p:txBody>
          <a:bodyPr>
            <a:normAutofit lnSpcReduction="10000"/>
          </a:bodyPr>
          <a:lstStyle/>
          <a:p>
            <a:r>
              <a:rPr lang="en-US" dirty="0"/>
              <a:t>Colorado argued that a reasonable observer would think only that Phillips was complying with the CADA.</a:t>
            </a:r>
          </a:p>
          <a:p>
            <a:r>
              <a:rPr lang="en-US" dirty="0"/>
              <a:t>Justice Thomas thought that acceptance of that argument would justify any law that compelled speech.</a:t>
            </a:r>
          </a:p>
          <a:p>
            <a:r>
              <a:rPr lang="en-US" dirty="0"/>
              <a:t>The Colorado Court of Appeals relied on three cases for the proposition that no adverse message would be associated with Phillips:</a:t>
            </a:r>
          </a:p>
          <a:p>
            <a:pPr lvl="1"/>
            <a:r>
              <a:rPr lang="en-US" i="1" dirty="0">
                <a:solidFill>
                  <a:schemeClr val="accent1"/>
                </a:solidFill>
              </a:rPr>
              <a:t>Rumsfeld v. Forum for Academic and Institutional Rights, Inc.</a:t>
            </a:r>
            <a:r>
              <a:rPr lang="en-US" dirty="0"/>
              <a:t>, 547 U.S. 47 (2006)</a:t>
            </a:r>
          </a:p>
          <a:p>
            <a:pPr lvl="1"/>
            <a:r>
              <a:rPr lang="en-US" i="1" dirty="0">
                <a:solidFill>
                  <a:schemeClr val="accent1"/>
                </a:solidFill>
              </a:rPr>
              <a:t>Rosenberger v. Rector and Visitors of Univ. of Va.</a:t>
            </a:r>
            <a:r>
              <a:rPr lang="en-US" dirty="0"/>
              <a:t>, 515 U.S. 819 (1995) </a:t>
            </a:r>
          </a:p>
          <a:p>
            <a:pPr lvl="1"/>
            <a:r>
              <a:rPr lang="en-US" i="1" dirty="0">
                <a:solidFill>
                  <a:schemeClr val="accent1"/>
                </a:solidFill>
              </a:rPr>
              <a:t>PruneYard Shopping Center v. Robins</a:t>
            </a:r>
            <a:r>
              <a:rPr lang="en-US" dirty="0"/>
              <a:t>, 447 U.S. 74  (1980)</a:t>
            </a:r>
          </a:p>
          <a:p>
            <a:endParaRPr lang="en-US" dirty="0"/>
          </a:p>
        </p:txBody>
      </p:sp>
    </p:spTree>
    <p:extLst>
      <p:ext uri="{BB962C8B-B14F-4D97-AF65-F5344CB8AC3E}">
        <p14:creationId xmlns:p14="http://schemas.microsoft.com/office/powerpoint/2010/main" val="30532717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782FE-84BF-42B0-85FA-BE89E7779B6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546F97C-16D7-49A0-9FF1-3A58B6E72232}"/>
              </a:ext>
            </a:extLst>
          </p:cNvPr>
          <p:cNvSpPr>
            <a:spLocks noGrp="1"/>
          </p:cNvSpPr>
          <p:nvPr>
            <p:ph idx="1"/>
          </p:nvPr>
        </p:nvSpPr>
        <p:spPr/>
        <p:txBody>
          <a:bodyPr>
            <a:normAutofit fontScale="92500" lnSpcReduction="20000"/>
          </a:bodyPr>
          <a:lstStyle/>
          <a:p>
            <a:r>
              <a:rPr lang="en-US" dirty="0"/>
              <a:t>Justice Thomas  found the cases to be “far afield,” because they involved the issue of whether requiring groups to provide a forum for a third party’s speech would associate them with that speech.</a:t>
            </a:r>
          </a:p>
          <a:p>
            <a:r>
              <a:rPr lang="en-US" dirty="0"/>
              <a:t>The Colorado Court of Appeals also took the position that because the cake shop was a for-profit enterprise, Phillips could be required to bake the cake, but he rejected that line of analysis because the Court has repeatedly rejected the idea that commercial speech cases give government greater latitude in compelling speech.</a:t>
            </a:r>
          </a:p>
          <a:p>
            <a:r>
              <a:rPr lang="en-US" dirty="0"/>
              <a:t>The Colorado Court of Appeals also concluded that Phillips could have posted a disclaimer disassociating himself from any approval of same-sex marriage.</a:t>
            </a:r>
          </a:p>
          <a:p>
            <a:pPr lvl="1"/>
            <a:r>
              <a:rPr lang="en-US" dirty="0"/>
              <a:t>Government cannot compel speech. A disclaimer doesn’t make compelled speech any less so.</a:t>
            </a:r>
          </a:p>
        </p:txBody>
      </p:sp>
    </p:spTree>
    <p:extLst>
      <p:ext uri="{BB962C8B-B14F-4D97-AF65-F5344CB8AC3E}">
        <p14:creationId xmlns:p14="http://schemas.microsoft.com/office/powerpoint/2010/main" val="25770613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24EB9-0A27-4A85-8E63-810D894BD08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FAF4419-191F-4753-987E-0CFDD8AD89E8}"/>
              </a:ext>
            </a:extLst>
          </p:cNvPr>
          <p:cNvSpPr>
            <a:spLocks noGrp="1"/>
          </p:cNvSpPr>
          <p:nvPr>
            <p:ph idx="1"/>
          </p:nvPr>
        </p:nvSpPr>
        <p:spPr/>
        <p:txBody>
          <a:bodyPr>
            <a:normAutofit lnSpcReduction="10000"/>
          </a:bodyPr>
          <a:lstStyle/>
          <a:p>
            <a:r>
              <a:rPr lang="en-US" dirty="0"/>
              <a:t>That left the standard of scrutiny. Justice Thomas noted the potential or applying the Court’s standard in </a:t>
            </a:r>
            <a:r>
              <a:rPr lang="en-US" i="1" dirty="0">
                <a:solidFill>
                  <a:schemeClr val="accent1"/>
                </a:solidFill>
              </a:rPr>
              <a:t>United States v. O'Brien</a:t>
            </a:r>
            <a:r>
              <a:rPr lang="en-US" dirty="0"/>
              <a:t>, 391 U.S. 367 (1968), which applies where a government regulation is not intended to regulate expression, but where the regulation has an incidental impact on expression.</a:t>
            </a:r>
          </a:p>
          <a:p>
            <a:pPr lvl="1"/>
            <a:r>
              <a:rPr lang="en-US" i="1" dirty="0"/>
              <a:t>O’Brien</a:t>
            </a:r>
            <a:r>
              <a:rPr lang="en-US" dirty="0"/>
              <a:t> applies only where government would have punished the conduct, regardless of the expression, however.</a:t>
            </a:r>
          </a:p>
          <a:p>
            <a:r>
              <a:rPr lang="en-US" dirty="0"/>
              <a:t>Justice Thomas concluded that the applicable standard is strict scrutiny.</a:t>
            </a:r>
          </a:p>
          <a:p>
            <a:pPr lvl="1"/>
            <a:r>
              <a:rPr lang="en-US" dirty="0"/>
              <a:t>He noted that the Colorado Court of Appeals did not determine whether the strict scrutiny standard was met, and that he also would not do so in the first instance.</a:t>
            </a:r>
          </a:p>
        </p:txBody>
      </p:sp>
    </p:spTree>
    <p:extLst>
      <p:ext uri="{BB962C8B-B14F-4D97-AF65-F5344CB8AC3E}">
        <p14:creationId xmlns:p14="http://schemas.microsoft.com/office/powerpoint/2010/main" val="38966824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4C1E2-1AFF-409E-AD08-D102017BE94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AC9A453-709A-4B36-B679-3B4ABEC6616B}"/>
              </a:ext>
            </a:extLst>
          </p:cNvPr>
          <p:cNvSpPr>
            <a:spLocks noGrp="1"/>
          </p:cNvSpPr>
          <p:nvPr>
            <p:ph idx="1"/>
          </p:nvPr>
        </p:nvSpPr>
        <p:spPr/>
        <p:txBody>
          <a:bodyPr>
            <a:normAutofit lnSpcReduction="10000"/>
          </a:bodyPr>
          <a:lstStyle/>
          <a:p>
            <a:r>
              <a:rPr lang="en-US" dirty="0"/>
              <a:t>He then proceeded to consider whether one of the potential justifications for the law, that application of the CADA precludes denigration of same-sex couples, would be sufficient. </a:t>
            </a:r>
          </a:p>
          <a:p>
            <a:pPr lvl="1"/>
            <a:r>
              <a:rPr lang="en-US" dirty="0"/>
              <a:t>He concludes that these sorts of justifications are ”completely foreign to our free-speech jurisprudence.”</a:t>
            </a:r>
          </a:p>
          <a:p>
            <a:pPr lvl="1"/>
            <a:r>
              <a:rPr lang="en-US" dirty="0"/>
              <a:t>States cannot punish protected speech because some group finds it offensive, hurtful, stigmatic, unreasonable, or undignified. “If there is a bedrock principle underlying the First Amendment, it is that the government may not prohibit the expression of an idea simply because society finds the idea itself offensive or disagreeable.” Quoting </a:t>
            </a:r>
            <a:r>
              <a:rPr lang="en-US" i="1" dirty="0">
                <a:solidFill>
                  <a:schemeClr val="accent1"/>
                </a:solidFill>
              </a:rPr>
              <a:t>Texas v. Johnson</a:t>
            </a:r>
            <a:r>
              <a:rPr lang="en-US" dirty="0"/>
              <a:t>, 491 U.S. 397, 414 (1989).</a:t>
            </a:r>
          </a:p>
          <a:p>
            <a:pPr lvl="1"/>
            <a:r>
              <a:rPr lang="en-US" dirty="0"/>
              <a:t>A contrary rule would permit government to stamp out any speech at will.</a:t>
            </a:r>
          </a:p>
        </p:txBody>
      </p:sp>
    </p:spTree>
    <p:extLst>
      <p:ext uri="{BB962C8B-B14F-4D97-AF65-F5344CB8AC3E}">
        <p14:creationId xmlns:p14="http://schemas.microsoft.com/office/powerpoint/2010/main" val="22884393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CD8BB-FC6D-47FC-8184-16D3BD594E2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3E32D28-E88B-49D0-AA56-F46BB31E01A5}"/>
              </a:ext>
            </a:extLst>
          </p:cNvPr>
          <p:cNvSpPr>
            <a:spLocks noGrp="1"/>
          </p:cNvSpPr>
          <p:nvPr>
            <p:ph idx="1"/>
          </p:nvPr>
        </p:nvSpPr>
        <p:spPr/>
        <p:txBody>
          <a:bodyPr/>
          <a:lstStyle/>
          <a:p>
            <a:r>
              <a:rPr lang="en-US" dirty="0"/>
              <a:t>He added that the Court’s opinion in </a:t>
            </a:r>
            <a:r>
              <a:rPr lang="en-US" i="1" dirty="0">
                <a:solidFill>
                  <a:schemeClr val="accent1"/>
                </a:solidFill>
              </a:rPr>
              <a:t>Obergefell v. Hodges </a:t>
            </a:r>
            <a:r>
              <a:rPr lang="en-US" dirty="0"/>
              <a:t>(2015), does not change the result.</a:t>
            </a:r>
          </a:p>
          <a:p>
            <a:r>
              <a:rPr lang="en-US" dirty="0"/>
              <a:t>He cited Chief Justice Roberts’ dissent in </a:t>
            </a:r>
            <a:r>
              <a:rPr lang="en-US" i="1" dirty="0"/>
              <a:t>Obergefell</a:t>
            </a:r>
            <a:r>
              <a:rPr lang="en-US" dirty="0"/>
              <a:t> to make his point:</a:t>
            </a:r>
          </a:p>
          <a:p>
            <a:pPr lvl="1"/>
            <a:r>
              <a:rPr lang="en-US" dirty="0"/>
              <a:t>“It is one thing . . . to conclude that the Constitution protects a right to same-sex marriage; it is something else to portray everyone who does not share [that view] as bigoted” and unentitled to express a different view.”</a:t>
            </a:r>
          </a:p>
          <a:p>
            <a:r>
              <a:rPr lang="en-US" dirty="0"/>
              <a:t>And, Justice Thomas repeated his view in his dissent in </a:t>
            </a:r>
            <a:r>
              <a:rPr lang="en-US" i="1" dirty="0"/>
              <a:t>Obergefell</a:t>
            </a:r>
            <a:r>
              <a:rPr lang="en-US" dirty="0"/>
              <a:t>:</a:t>
            </a:r>
          </a:p>
          <a:p>
            <a:pPr lvl="1"/>
            <a:r>
              <a:rPr lang="en-US" dirty="0"/>
              <a:t>In </a:t>
            </a:r>
            <a:r>
              <a:rPr lang="en-US" i="1" dirty="0"/>
              <a:t>Obergefell</a:t>
            </a:r>
            <a:r>
              <a:rPr lang="en-US" dirty="0"/>
              <a:t>, I warned that the Court’s decision would “inevitabl[y] ... come into conflict” with religious liberty, “as individuals ... are confronted with demands to participate in and endorse civil marriages between same-sex couples.” </a:t>
            </a:r>
          </a:p>
        </p:txBody>
      </p:sp>
    </p:spTree>
    <p:extLst>
      <p:ext uri="{BB962C8B-B14F-4D97-AF65-F5344CB8AC3E}">
        <p14:creationId xmlns:p14="http://schemas.microsoft.com/office/powerpoint/2010/main" val="32535192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0B9FB-AEEB-4364-B924-9F5714B91F6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FBE81F2-09DC-47C6-9BD8-1EADA8591406}"/>
              </a:ext>
            </a:extLst>
          </p:cNvPr>
          <p:cNvSpPr>
            <a:spLocks noGrp="1"/>
          </p:cNvSpPr>
          <p:nvPr>
            <p:ph idx="1"/>
          </p:nvPr>
        </p:nvSpPr>
        <p:spPr/>
        <p:txBody>
          <a:bodyPr/>
          <a:lstStyle/>
          <a:p>
            <a:r>
              <a:rPr lang="en-US" dirty="0"/>
              <a:t>“This case proves that the conflict has already emerged. Because the Court’s decision vindicates Phillips’ right to free exercise, it seems that religious liberty has lived to fight another day. But, in future cases, the freedom of speech could be essential to preventing </a:t>
            </a:r>
            <a:r>
              <a:rPr lang="en-US" i="1" dirty="0"/>
              <a:t>Obergefell</a:t>
            </a:r>
            <a:r>
              <a:rPr lang="en-US" dirty="0"/>
              <a:t> from being used to ‘stamp out every vestige of dissent’ and ‘vilify Americans who are unwilling to assent to the new orthodoxy.’ . . .  If that freedom is to maintain its vitality, reasoning like the Colorado Court of Appeals’ must be rejected.”</a:t>
            </a:r>
          </a:p>
        </p:txBody>
      </p:sp>
    </p:spTree>
    <p:extLst>
      <p:ext uri="{BB962C8B-B14F-4D97-AF65-F5344CB8AC3E}">
        <p14:creationId xmlns:p14="http://schemas.microsoft.com/office/powerpoint/2010/main" val="4447701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308A9-0F2A-4861-B619-9D8CC615F4C0}"/>
              </a:ext>
            </a:extLst>
          </p:cNvPr>
          <p:cNvSpPr>
            <a:spLocks noGrp="1"/>
          </p:cNvSpPr>
          <p:nvPr>
            <p:ph type="title"/>
          </p:nvPr>
        </p:nvSpPr>
        <p:spPr/>
        <p:txBody>
          <a:bodyPr/>
          <a:lstStyle/>
          <a:p>
            <a:pPr algn="ctr"/>
            <a:r>
              <a:rPr lang="en-US" dirty="0">
                <a:solidFill>
                  <a:srgbClr val="FF0000"/>
                </a:solidFill>
              </a:rPr>
              <a:t>Justice Ginsburg (Sotomayor, J.) dissenting</a:t>
            </a:r>
          </a:p>
        </p:txBody>
      </p:sp>
      <p:sp>
        <p:nvSpPr>
          <p:cNvPr id="3" name="Content Placeholder 2">
            <a:extLst>
              <a:ext uri="{FF2B5EF4-FFF2-40B4-BE49-F238E27FC236}">
                <a16:creationId xmlns:a16="http://schemas.microsoft.com/office/drawing/2014/main" id="{E9302FA4-C53B-41D9-9C9D-9FFCF5DC80B1}"/>
              </a:ext>
            </a:extLst>
          </p:cNvPr>
          <p:cNvSpPr>
            <a:spLocks noGrp="1"/>
          </p:cNvSpPr>
          <p:nvPr>
            <p:ph idx="1"/>
          </p:nvPr>
        </p:nvSpPr>
        <p:spPr/>
        <p:txBody>
          <a:bodyPr>
            <a:normAutofit/>
          </a:bodyPr>
          <a:lstStyle/>
          <a:p>
            <a:r>
              <a:rPr lang="en-US" dirty="0"/>
              <a:t>There is insufficient evidence of hostility to religion, either in the comments of the Commissioners or in the comparative treatment of the Jacks cases.</a:t>
            </a:r>
          </a:p>
          <a:p>
            <a:pPr lvl="1"/>
            <a:r>
              <a:rPr lang="en-US" dirty="0"/>
              <a:t>Whatever one may think of the statements in historical context, I see no reason why the comments of one or two Commissioners should be taken to overcome Phillips’ refusal to sell a wedding cake to Craig and Mullins. The proceedings involved several layers of independent decisionmaking, of which the Commission was but one. </a:t>
            </a:r>
          </a:p>
        </p:txBody>
      </p:sp>
    </p:spTree>
    <p:extLst>
      <p:ext uri="{BB962C8B-B14F-4D97-AF65-F5344CB8AC3E}">
        <p14:creationId xmlns:p14="http://schemas.microsoft.com/office/powerpoint/2010/main" val="39770817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477F4-0DC9-42B7-A04A-F1CABC619D4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0B700AC-A675-47ED-82D1-1506B79DF96B}"/>
              </a:ext>
            </a:extLst>
          </p:cNvPr>
          <p:cNvSpPr>
            <a:spLocks noGrp="1"/>
          </p:cNvSpPr>
          <p:nvPr>
            <p:ph idx="1"/>
          </p:nvPr>
        </p:nvSpPr>
        <p:spPr/>
        <p:txBody>
          <a:bodyPr>
            <a:normAutofit fontScale="92500" lnSpcReduction="20000"/>
          </a:bodyPr>
          <a:lstStyle/>
          <a:p>
            <a:r>
              <a:rPr lang="en-US" dirty="0"/>
              <a:t>The bakers would have refused to make a cake with Jack’s requested message for any customer, regardless of his or her religion.	 </a:t>
            </a:r>
          </a:p>
          <a:p>
            <a:r>
              <a:rPr lang="en-US" dirty="0"/>
              <a:t>And the bakers visited by Jack would have sold him any baked goods they would have sold anyone else. </a:t>
            </a:r>
          </a:p>
          <a:p>
            <a:r>
              <a:rPr lang="en-US" dirty="0"/>
              <a:t>The bakeries’ refusal to make Jack cakes of a kind they would not make for any customer scarcely resembles Phillips’ refusal to serve Craig and Mullins: </a:t>
            </a:r>
          </a:p>
          <a:p>
            <a:r>
              <a:rPr lang="en-US" dirty="0"/>
              <a:t>Phillips would not sell to Craig and Mullins, for no reason other than their sexual orientation, a cake of the kind he regularly sold to others. </a:t>
            </a:r>
          </a:p>
          <a:p>
            <a:r>
              <a:rPr lang="en-US" dirty="0"/>
              <a:t>When a couple contacts a bakery for a wedding cake, the product they are seeking is a cake celebrating their wedding—not a cake celebrating heterosexual weddings or same-sex weddings—and that is the service Craig and Mullins were denied. </a:t>
            </a:r>
          </a:p>
          <a:p>
            <a:endParaRPr lang="en-US" dirty="0"/>
          </a:p>
        </p:txBody>
      </p:sp>
    </p:spTree>
    <p:extLst>
      <p:ext uri="{BB962C8B-B14F-4D97-AF65-F5344CB8AC3E}">
        <p14:creationId xmlns:p14="http://schemas.microsoft.com/office/powerpoint/2010/main" val="8469298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8D95B-AA74-485B-9521-CD2E9538FC2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A8BEEBB-D21D-4314-9D11-BE60BA891475}"/>
              </a:ext>
            </a:extLst>
          </p:cNvPr>
          <p:cNvSpPr>
            <a:spLocks noGrp="1"/>
          </p:cNvSpPr>
          <p:nvPr>
            <p:ph idx="1"/>
          </p:nvPr>
        </p:nvSpPr>
        <p:spPr/>
        <p:txBody>
          <a:bodyPr>
            <a:normAutofit fontScale="92500" lnSpcReduction="20000"/>
          </a:bodyPr>
          <a:lstStyle/>
          <a:p>
            <a:r>
              <a:rPr lang="en-US" dirty="0"/>
              <a:t>Colorado, the Court does not gainsay, prohibits precisely the discrimination Craig and Mullins encountered. . . Jack, on the other hand, suffered no service refusal on the basis of his religion or any other protected characteristic. He was treated as any other customer would have been treated—no better, no worse.</a:t>
            </a:r>
          </a:p>
          <a:p>
            <a:r>
              <a:rPr lang="en-US" dirty="0"/>
              <a:t>The fact that Phillips might sell other cakes and cookies to gay and lesbian customers was irrelevant to the issue Craig and Mullins’ case presented. </a:t>
            </a:r>
          </a:p>
          <a:p>
            <a:r>
              <a:rPr lang="en-US" dirty="0"/>
              <a:t>What matters is that Phillips would not provide a good or service to a same-sex couple that he would provide to a heterosexual couple. </a:t>
            </a:r>
          </a:p>
          <a:p>
            <a:r>
              <a:rPr lang="en-US" dirty="0"/>
              <a:t>In contrast, the other bakeries’ sale of other goods to Christian customers was relevant: It shows that there were no goods the bakeries would sell to a non-Christian customer that they would refuse to sell to a Christian customer. </a:t>
            </a:r>
          </a:p>
        </p:txBody>
      </p:sp>
    </p:spTree>
    <p:extLst>
      <p:ext uri="{BB962C8B-B14F-4D97-AF65-F5344CB8AC3E}">
        <p14:creationId xmlns:p14="http://schemas.microsoft.com/office/powerpoint/2010/main" val="33328095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FA3F6-C540-4B8A-827D-6B096990DE0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16F137B-3685-4A41-A156-616F5F1727CC}"/>
              </a:ext>
            </a:extLst>
          </p:cNvPr>
          <p:cNvSpPr>
            <a:spLocks noGrp="1"/>
          </p:cNvSpPr>
          <p:nvPr>
            <p:ph idx="1"/>
          </p:nvPr>
        </p:nvSpPr>
        <p:spPr/>
        <p:txBody>
          <a:bodyPr/>
          <a:lstStyle/>
          <a:p>
            <a:r>
              <a:rPr lang="en-US" dirty="0"/>
              <a:t>The Colorado Court of Appeals’ differential treatment of the two cases was not based on that court’s assessment of the offensiveness of the message.</a:t>
            </a:r>
          </a:p>
          <a:p>
            <a:pPr lvl="1"/>
            <a:r>
              <a:rPr lang="en-US" dirty="0"/>
              <a:t>The reason Phillips declined to bake a cake Phillips declined to make a cake for Craig and Mullins was based “solely by the identity of the customer requesting it.” </a:t>
            </a:r>
          </a:p>
          <a:p>
            <a:pPr lvl="1"/>
            <a:r>
              <a:rPr lang="en-US" dirty="0"/>
              <a:t>The key point is that Phillips wouldn’t sell a cake to a same-sex couple that he would provide to a heterosexual couple.</a:t>
            </a:r>
          </a:p>
          <a:p>
            <a:pPr lvl="1"/>
            <a:r>
              <a:rPr lang="en-US" dirty="0"/>
              <a:t>In contrast, in the Jack cases there were no goods the bakeries would sell to a Christian customer that they wouldn’t sell to a non-Christian customer.</a:t>
            </a:r>
          </a:p>
        </p:txBody>
      </p:sp>
    </p:spTree>
    <p:extLst>
      <p:ext uri="{BB962C8B-B14F-4D97-AF65-F5344CB8AC3E}">
        <p14:creationId xmlns:p14="http://schemas.microsoft.com/office/powerpoint/2010/main" val="1104959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194CE-EAF3-4D19-B0CC-285FD4FE631A}"/>
              </a:ext>
            </a:extLst>
          </p:cNvPr>
          <p:cNvSpPr>
            <a:spLocks noGrp="1"/>
          </p:cNvSpPr>
          <p:nvPr>
            <p:ph type="title"/>
          </p:nvPr>
        </p:nvSpPr>
        <p:spPr/>
        <p:txBody>
          <a:bodyPr/>
          <a:lstStyle/>
          <a:p>
            <a:pPr algn="ctr"/>
            <a:r>
              <a:rPr lang="en-US" dirty="0">
                <a:solidFill>
                  <a:schemeClr val="accent1"/>
                </a:solidFill>
              </a:rPr>
              <a:t>Colorado Anti-Discrimination Act</a:t>
            </a:r>
            <a:br>
              <a:rPr lang="en-US" dirty="0">
                <a:solidFill>
                  <a:schemeClr val="accent1"/>
                </a:solidFill>
              </a:rPr>
            </a:br>
            <a:r>
              <a:rPr lang="it-IT" dirty="0">
                <a:solidFill>
                  <a:schemeClr val="accent1"/>
                </a:solidFill>
              </a:rPr>
              <a:t>Colo. Rev. Stat. § 24–34–601(2)(a) (2017)</a:t>
            </a:r>
            <a:endParaRPr lang="en-US" dirty="0">
              <a:solidFill>
                <a:schemeClr val="accent1"/>
              </a:solidFill>
            </a:endParaRPr>
          </a:p>
        </p:txBody>
      </p:sp>
      <p:sp>
        <p:nvSpPr>
          <p:cNvPr id="3" name="Content Placeholder 2">
            <a:extLst>
              <a:ext uri="{FF2B5EF4-FFF2-40B4-BE49-F238E27FC236}">
                <a16:creationId xmlns:a16="http://schemas.microsoft.com/office/drawing/2014/main" id="{CB9C59E6-057F-4657-9192-7D2C960D4132}"/>
              </a:ext>
            </a:extLst>
          </p:cNvPr>
          <p:cNvSpPr>
            <a:spLocks noGrp="1"/>
          </p:cNvSpPr>
          <p:nvPr>
            <p:ph idx="1"/>
          </p:nvPr>
        </p:nvSpPr>
        <p:spPr/>
        <p:txBody>
          <a:bodyPr/>
          <a:lstStyle/>
          <a:p>
            <a:r>
              <a:rPr lang="en-US" dirty="0"/>
              <a:t>“It is a discriminatory practice and unlawful for a person, directly or indirectly, to refuse, withhold from, or deny to an individual or a group, because of disability, race, creed, color, sex, sexual orientation, marital status, national origin, or ancestry, the full and equal enjoyment of the goods, services, facilities, privileges, advantages, or accommodations of a place of public accommodation.”</a:t>
            </a:r>
          </a:p>
          <a:p>
            <a:r>
              <a:rPr lang="en-US" dirty="0"/>
              <a:t>A “place of public accommodation” broadly to include any “place of business engaged in any sales to the public and any place offering services . . . to the public,” but excludes “a church, synagogue, mosque, or other place that is principally used for religious purposes.” </a:t>
            </a:r>
          </a:p>
        </p:txBody>
      </p:sp>
    </p:spTree>
    <p:extLst>
      <p:ext uri="{BB962C8B-B14F-4D97-AF65-F5344CB8AC3E}">
        <p14:creationId xmlns:p14="http://schemas.microsoft.com/office/powerpoint/2010/main" val="29362304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1129A-118D-403E-9BF4-6EB14D970CE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E0C0111-C617-4D32-9DE0-8E6971038708}"/>
              </a:ext>
            </a:extLst>
          </p:cNvPr>
          <p:cNvSpPr>
            <a:spLocks noGrp="1"/>
          </p:cNvSpPr>
          <p:nvPr>
            <p:ph idx="1"/>
          </p:nvPr>
        </p:nvSpPr>
        <p:spPr/>
        <p:txBody>
          <a:bodyPr/>
          <a:lstStyle/>
          <a:p>
            <a:r>
              <a:rPr lang="en-US" dirty="0"/>
              <a:t>The dissent concluded that the Colorado Court of Appeals “did not distinguish Phillips and the other three bakeries based simply on its or the Division’s finding that messages in the cakes Jack requested were offensive while any message in a cake for Craig and Mullins was not.”</a:t>
            </a:r>
          </a:p>
          <a:p>
            <a:r>
              <a:rPr lang="en-US" dirty="0"/>
              <a:t>“The Colorado court distinguished the cases on the ground that Craig and Mullins were denied service based on an aspect of their identity that the State chose to grant vigorous protection from discrimination.”</a:t>
            </a:r>
          </a:p>
        </p:txBody>
      </p:sp>
    </p:spTree>
    <p:extLst>
      <p:ext uri="{BB962C8B-B14F-4D97-AF65-F5344CB8AC3E}">
        <p14:creationId xmlns:p14="http://schemas.microsoft.com/office/powerpoint/2010/main" val="13874171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First Doctrinal Approach:  the Belief-Action Distinction</a:t>
            </a:r>
          </a:p>
        </p:txBody>
      </p:sp>
      <p:sp>
        <p:nvSpPr>
          <p:cNvPr id="3" name="Content Placeholder 2"/>
          <p:cNvSpPr>
            <a:spLocks noGrp="1"/>
          </p:cNvSpPr>
          <p:nvPr>
            <p:ph idx="1"/>
          </p:nvPr>
        </p:nvSpPr>
        <p:spPr>
          <a:xfrm>
            <a:off x="5118447" y="803186"/>
            <a:ext cx="6281873" cy="6694894"/>
          </a:xfrm>
        </p:spPr>
        <p:txBody>
          <a:bodyPr>
            <a:noAutofit/>
          </a:bodyPr>
          <a:lstStyle/>
          <a:p>
            <a:pPr lvl="0"/>
            <a:r>
              <a:rPr lang="en-US" sz="3200" dirty="0"/>
              <a:t>1878: </a:t>
            </a:r>
            <a:r>
              <a:rPr lang="en-US" sz="3200" b="1" dirty="0"/>
              <a:t>Reynolds v. </a:t>
            </a:r>
            <a:r>
              <a:rPr lang="en-US" sz="2800" b="1" dirty="0"/>
              <a:t>United States, 98 U.S. 145</a:t>
            </a:r>
            <a:r>
              <a:rPr lang="en-US" sz="2800" dirty="0"/>
              <a:t>,  belief/action, conduct regulated if it is “in violation of social duties or subversive of good order.”   </a:t>
            </a:r>
          </a:p>
          <a:p>
            <a:pPr lvl="0"/>
            <a:r>
              <a:rPr lang="en-US" sz="2800" dirty="0"/>
              <a:t>1940:  </a:t>
            </a:r>
            <a:r>
              <a:rPr lang="en-US" sz="2800" b="1" dirty="0"/>
              <a:t>Cantwell v. Connecticut, 310 U.S. 296 </a:t>
            </a:r>
            <a:r>
              <a:rPr lang="en-US" sz="2800" dirty="0"/>
              <a:t>(arrest of Jehovah’s Witness for proselytizing against Catholic religion) and </a:t>
            </a:r>
            <a:r>
              <a:rPr lang="en-US" sz="2800" b="1" dirty="0"/>
              <a:t>Reynolds </a:t>
            </a:r>
            <a:r>
              <a:rPr lang="en-US" sz="2800" dirty="0"/>
              <a:t>ruling extended to include religious speech, e.g., worship, proselytizing, etc.   </a:t>
            </a:r>
          </a:p>
          <a:p>
            <a:pPr lvl="0"/>
            <a:endParaRPr lang="en-US" sz="2800" dirty="0"/>
          </a:p>
        </p:txBody>
      </p:sp>
    </p:spTree>
    <p:extLst>
      <p:ext uri="{BB962C8B-B14F-4D97-AF65-F5344CB8AC3E}">
        <p14:creationId xmlns:p14="http://schemas.microsoft.com/office/powerpoint/2010/main" val="8536724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Second Doctrinal Approach: Accommodation</a:t>
            </a:r>
          </a:p>
        </p:txBody>
      </p:sp>
      <p:sp>
        <p:nvSpPr>
          <p:cNvPr id="3" name="Content Placeholder 2"/>
          <p:cNvSpPr>
            <a:spLocks noGrp="1"/>
          </p:cNvSpPr>
          <p:nvPr>
            <p:ph idx="1"/>
          </p:nvPr>
        </p:nvSpPr>
        <p:spPr/>
        <p:txBody>
          <a:bodyPr/>
          <a:lstStyle/>
          <a:p>
            <a:pPr lvl="0"/>
            <a:r>
              <a:rPr lang="en-US" dirty="0"/>
              <a:t>1963:  </a:t>
            </a:r>
            <a:r>
              <a:rPr lang="en-US" b="1" dirty="0" err="1"/>
              <a:t>Sherbert</a:t>
            </a:r>
            <a:r>
              <a:rPr lang="en-US" b="1" dirty="0"/>
              <a:t> v. Verner </a:t>
            </a:r>
            <a:r>
              <a:rPr lang="en-US" dirty="0"/>
              <a:t>(a Seventh Day Adventist was denied unemployment benefits because she was unavailable for work on Saturday, which was her Sabbath Day, a required day of rest from work.</a:t>
            </a:r>
          </a:p>
          <a:p>
            <a:pPr lvl="0"/>
            <a:r>
              <a:rPr lang="en-US" dirty="0"/>
              <a:t>Ruling:  if a sincere believer’s religious conduct is </a:t>
            </a:r>
            <a:r>
              <a:rPr lang="en-US" b="1" dirty="0"/>
              <a:t>substantially burdened</a:t>
            </a:r>
            <a:r>
              <a:rPr lang="en-US" dirty="0"/>
              <a:t>, the state must meet strict scrutiny:  it must show a </a:t>
            </a:r>
            <a:r>
              <a:rPr lang="en-US" b="1" dirty="0"/>
              <a:t>compelling state interest </a:t>
            </a:r>
            <a:r>
              <a:rPr lang="en-US" dirty="0"/>
              <a:t>and a </a:t>
            </a:r>
            <a:r>
              <a:rPr lang="en-US" b="1" dirty="0"/>
              <a:t>narrowly tailored law</a:t>
            </a:r>
            <a:r>
              <a:rPr lang="en-US" dirty="0"/>
              <a:t> or a law that is the </a:t>
            </a:r>
            <a:r>
              <a:rPr lang="en-US" b="1" dirty="0"/>
              <a:t>least restrictive alternative, </a:t>
            </a:r>
            <a:r>
              <a:rPr lang="en-US" dirty="0"/>
              <a:t>i.e., that limits the constitutional right as little as possible to effect the state’s interest.</a:t>
            </a:r>
          </a:p>
          <a:p>
            <a:endParaRPr lang="en-US" dirty="0"/>
          </a:p>
        </p:txBody>
      </p:sp>
    </p:spTree>
    <p:extLst>
      <p:ext uri="{BB962C8B-B14F-4D97-AF65-F5344CB8AC3E}">
        <p14:creationId xmlns:p14="http://schemas.microsoft.com/office/powerpoint/2010/main" val="17328042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Third Doctrinal </a:t>
            </a:r>
            <a:r>
              <a:rPr lang="en-US" dirty="0" err="1"/>
              <a:t>pproach</a:t>
            </a:r>
            <a:r>
              <a:rPr lang="en-US" dirty="0"/>
              <a:t>—Neutral and Generally Applicable </a:t>
            </a:r>
          </a:p>
        </p:txBody>
      </p:sp>
      <p:sp>
        <p:nvSpPr>
          <p:cNvPr id="3" name="Content Placeholder 2"/>
          <p:cNvSpPr>
            <a:spLocks noGrp="1"/>
          </p:cNvSpPr>
          <p:nvPr>
            <p:ph idx="1"/>
          </p:nvPr>
        </p:nvSpPr>
        <p:spPr/>
        <p:txBody>
          <a:bodyPr>
            <a:normAutofit fontScale="92500"/>
          </a:bodyPr>
          <a:lstStyle/>
          <a:p>
            <a:pPr lvl="0"/>
            <a:r>
              <a:rPr lang="en-US" dirty="0"/>
              <a:t>1990:  Current Free Exercise standard: )</a:t>
            </a:r>
            <a:r>
              <a:rPr lang="en-US" b="1" dirty="0"/>
              <a:t>Employment Division v. Smith, 494 U.S. 872.  Members of the </a:t>
            </a:r>
            <a:r>
              <a:rPr lang="en-US" dirty="0"/>
              <a:t>Native American Church fired from drug rehabilitation center for smoking peyote in a Native American church ceremony and refused unemployment benefits. </a:t>
            </a:r>
          </a:p>
          <a:p>
            <a:pPr lvl="0"/>
            <a:r>
              <a:rPr lang="en-US" dirty="0"/>
              <a:t>The Court, per Justice Scalia, held that a </a:t>
            </a:r>
            <a:r>
              <a:rPr lang="en-US" b="1" dirty="0"/>
              <a:t>neutral and generally applicable law</a:t>
            </a:r>
            <a:r>
              <a:rPr lang="en-US" dirty="0"/>
              <a:t> does not violate the Free Exercise Clause.</a:t>
            </a:r>
          </a:p>
          <a:p>
            <a:r>
              <a:rPr lang="en-US" dirty="0"/>
              <a:t>The </a:t>
            </a:r>
            <a:r>
              <a:rPr lang="en-US" b="1" dirty="0"/>
              <a:t>hybrid rights exception</a:t>
            </a:r>
            <a:r>
              <a:rPr lang="en-US" dirty="0"/>
              <a:t>:   a Free Exercise Claim coupled with another constitutional claim, i.e., the right of parents to control their children (Pierce v. Society of Sisters, Wisconsin v. Yoder) or the freedom of speech or freedom of the press, (e.g., Cantwell, Murdock v. Pennsylvania (tax on solicitors applied to religious proselytizers);</a:t>
            </a:r>
          </a:p>
          <a:p>
            <a:pPr lvl="0"/>
            <a:r>
              <a:rPr lang="en-US" dirty="0"/>
              <a:t> </a:t>
            </a:r>
          </a:p>
        </p:txBody>
      </p:sp>
    </p:spTree>
    <p:extLst>
      <p:ext uri="{BB962C8B-B14F-4D97-AF65-F5344CB8AC3E}">
        <p14:creationId xmlns:p14="http://schemas.microsoft.com/office/powerpoint/2010/main" val="25883836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Survival of the </a:t>
            </a:r>
            <a:r>
              <a:rPr lang="en-US" dirty="0" err="1"/>
              <a:t>Accommodationist</a:t>
            </a:r>
            <a:r>
              <a:rPr lang="en-US" dirty="0"/>
              <a:t> Approach in federal law</a:t>
            </a:r>
          </a:p>
        </p:txBody>
      </p:sp>
      <p:sp>
        <p:nvSpPr>
          <p:cNvPr id="3" name="Content Placeholder 2"/>
          <p:cNvSpPr>
            <a:spLocks noGrp="1"/>
          </p:cNvSpPr>
          <p:nvPr>
            <p:ph idx="1"/>
          </p:nvPr>
        </p:nvSpPr>
        <p:spPr/>
        <p:txBody>
          <a:bodyPr>
            <a:normAutofit fontScale="85000" lnSpcReduction="10000"/>
          </a:bodyPr>
          <a:lstStyle/>
          <a:p>
            <a:pPr lvl="0"/>
            <a:r>
              <a:rPr lang="en-US" dirty="0"/>
              <a:t>1993:   Congress passes the </a:t>
            </a:r>
            <a:r>
              <a:rPr lang="en-US" b="1" dirty="0"/>
              <a:t>Religious Freedom Restoration Act (RFRA), 42 U.S.C. 20000bb </a:t>
            </a:r>
            <a:r>
              <a:rPr lang="en-US" dirty="0"/>
              <a:t>to restore the </a:t>
            </a:r>
            <a:r>
              <a:rPr lang="en-US" dirty="0" err="1"/>
              <a:t>Sherbert</a:t>
            </a:r>
            <a:r>
              <a:rPr lang="en-US" dirty="0"/>
              <a:t> standard as statutory protection for religious minorities.  </a:t>
            </a:r>
          </a:p>
          <a:p>
            <a:r>
              <a:rPr lang="en-US" dirty="0"/>
              <a:t>1997:  Congress has no constitutional authority to pass RFRA as it applies to state and local government, </a:t>
            </a:r>
            <a:r>
              <a:rPr lang="en-US" b="1" dirty="0"/>
              <a:t>City of Boerne v. Flores</a:t>
            </a:r>
            <a:r>
              <a:rPr lang="en-US" dirty="0"/>
              <a:t>, 521 U.S. 507, because its 14</a:t>
            </a:r>
            <a:r>
              <a:rPr lang="en-US" baseline="30000" dirty="0"/>
              <a:t>th</a:t>
            </a:r>
            <a:r>
              <a:rPr lang="en-US" dirty="0"/>
              <a:t> Am. Sec. 5 power is limited to enforcing the right, i.e., it is preventive/remedial and not changing the substantive right the Clause provides</a:t>
            </a:r>
          </a:p>
          <a:p>
            <a:pPr lvl="0"/>
            <a:r>
              <a:rPr lang="en-US" dirty="0"/>
              <a:t>2000:   Congress replies through </a:t>
            </a:r>
            <a:r>
              <a:rPr lang="en-US" b="1" dirty="0"/>
              <a:t>Religious Land Use and Institutionalized Persons Act (RLIUPA),  </a:t>
            </a:r>
            <a:r>
              <a:rPr lang="en-US" dirty="0"/>
              <a:t>land use regulations/religious rights in state institutions such as prisons and mental hospital, held const. in </a:t>
            </a:r>
            <a:r>
              <a:rPr lang="en-US" b="1" dirty="0"/>
              <a:t>Cutter v. Wilkinson, </a:t>
            </a:r>
            <a:r>
              <a:rPr lang="en-US" dirty="0"/>
              <a:t>2005 </a:t>
            </a:r>
          </a:p>
          <a:p>
            <a:r>
              <a:rPr lang="en-US" dirty="0"/>
              <a:t>2006:  Congressional power to enact RFRA vs feds in  </a:t>
            </a:r>
            <a:r>
              <a:rPr lang="en-US" b="1" dirty="0"/>
              <a:t>Gonzales v. O Centro </a:t>
            </a:r>
            <a:r>
              <a:rPr lang="en-US" b="1" dirty="0" err="1"/>
              <a:t>Espirita</a:t>
            </a:r>
            <a:r>
              <a:rPr lang="en-US" b="1" dirty="0"/>
              <a:t> </a:t>
            </a:r>
            <a:r>
              <a:rPr lang="en-US" b="1" dirty="0" err="1"/>
              <a:t>Beneficente</a:t>
            </a:r>
            <a:r>
              <a:rPr lang="en-US" b="1" dirty="0"/>
              <a:t> </a:t>
            </a:r>
            <a:r>
              <a:rPr lang="en-US" b="1" dirty="0" err="1"/>
              <a:t>Unia</a:t>
            </a:r>
            <a:r>
              <a:rPr lang="en-US" b="1" dirty="0"/>
              <a:t> Do,</a:t>
            </a:r>
            <a:r>
              <a:rPr lang="en-US" dirty="0"/>
              <a:t> 546 U.S. 418, </a:t>
            </a:r>
            <a:r>
              <a:rPr lang="en-US" dirty="0" err="1"/>
              <a:t>accommodationist</a:t>
            </a:r>
            <a:r>
              <a:rPr lang="en-US" dirty="0"/>
              <a:t> standard applied to invalidate federal drug law that regulates </a:t>
            </a:r>
            <a:r>
              <a:rPr lang="en-US" dirty="0" err="1"/>
              <a:t>hoasca</a:t>
            </a:r>
            <a:r>
              <a:rPr lang="en-US" dirty="0"/>
              <a:t>, a hallucinogenic tea used for communion by the O Centro religion</a:t>
            </a:r>
          </a:p>
          <a:p>
            <a:pPr lvl="0"/>
            <a:endParaRPr lang="en-US" dirty="0"/>
          </a:p>
          <a:p>
            <a:endParaRPr lang="en-US" dirty="0"/>
          </a:p>
          <a:p>
            <a:pPr lvl="0"/>
            <a:endParaRPr lang="en-US" dirty="0"/>
          </a:p>
          <a:p>
            <a:endParaRPr lang="en-US" dirty="0"/>
          </a:p>
        </p:txBody>
      </p:sp>
    </p:spTree>
    <p:extLst>
      <p:ext uri="{BB962C8B-B14F-4D97-AF65-F5344CB8AC3E}">
        <p14:creationId xmlns:p14="http://schemas.microsoft.com/office/powerpoint/2010/main" val="5885405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Survival of </a:t>
            </a:r>
            <a:r>
              <a:rPr lang="en-US" dirty="0" err="1"/>
              <a:t>Accommodationism</a:t>
            </a:r>
            <a:r>
              <a:rPr lang="en-US" dirty="0"/>
              <a:t> in State Law</a:t>
            </a:r>
          </a:p>
        </p:txBody>
      </p:sp>
      <p:sp>
        <p:nvSpPr>
          <p:cNvPr id="3" name="Content Placeholder 2"/>
          <p:cNvSpPr>
            <a:spLocks noGrp="1"/>
          </p:cNvSpPr>
          <p:nvPr>
            <p:ph idx="1"/>
          </p:nvPr>
        </p:nvSpPr>
        <p:spPr/>
        <p:txBody>
          <a:bodyPr>
            <a:normAutofit fontScale="92500" lnSpcReduction="10000"/>
          </a:bodyPr>
          <a:lstStyle/>
          <a:p>
            <a:r>
              <a:rPr lang="en-US" dirty="0"/>
              <a:t>State v. Hershberger, </a:t>
            </a:r>
            <a:r>
              <a:rPr lang="en-US" b="1" dirty="0"/>
              <a:t>462 N.W.2d 393 (1990), </a:t>
            </a:r>
            <a:r>
              <a:rPr lang="en-US" dirty="0"/>
              <a:t>Amish objection to using an orange triangle on the back of their slow-moving buggies,</a:t>
            </a:r>
          </a:p>
          <a:p>
            <a:r>
              <a:rPr lang="en-US" dirty="0"/>
              <a:t>“Whereas the first amendment establishes a limit on government action at the point of prohibiting the exercise of religion, section 16 precludes even an infringement on or an interference with religious freedom. . . . </a:t>
            </a:r>
          </a:p>
          <a:p>
            <a:r>
              <a:rPr lang="en-US" dirty="0"/>
              <a:t>“Section 16 also expressly limits the governmental interests that may outweigh religious liberty. Only the government's interest in peace or safety or against acts of licentiousness will excuse an imposition on religious freedom under the Minnesota Constitution. . . . “</a:t>
            </a:r>
          </a:p>
          <a:p>
            <a:r>
              <a:rPr lang="en-US" dirty="0"/>
              <a:t>“To infringe upon religious freedoms which this state has traditionally revered, the state must demonstrate that public safety cannot be achieved through reasonable alternative means.” </a:t>
            </a:r>
          </a:p>
          <a:p>
            <a:endParaRPr lang="en-US" dirty="0"/>
          </a:p>
        </p:txBody>
      </p:sp>
    </p:spTree>
    <p:extLst>
      <p:ext uri="{BB962C8B-B14F-4D97-AF65-F5344CB8AC3E}">
        <p14:creationId xmlns:p14="http://schemas.microsoft.com/office/powerpoint/2010/main" val="40567973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RFRA Laws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18100" y="1485248"/>
            <a:ext cx="6281738" cy="3884328"/>
          </a:xfrm>
        </p:spPr>
      </p:pic>
      <p:sp>
        <p:nvSpPr>
          <p:cNvPr id="5" name="Rectangle 4"/>
          <p:cNvSpPr/>
          <p:nvPr/>
        </p:nvSpPr>
        <p:spPr>
          <a:xfrm>
            <a:off x="6379675" y="5438299"/>
            <a:ext cx="6096000" cy="92333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Rockwell" panose="02060603020205020403"/>
                <a:ea typeface="+mn-ea"/>
                <a:cs typeface="+mn-cs"/>
              </a:rPr>
              <a:t> </a:t>
            </a: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 Green:  20 States with existing RFRA Laws prior to their 2015 legislative session</a:t>
            </a:r>
            <a:r>
              <a:rPr kumimoji="0" lang="en-US" sz="1800" b="0" i="0" u="none" strike="noStrike" kern="1200" cap="none" spc="0" normalizeH="0" baseline="30000" noProof="0" dirty="0">
                <a:ln>
                  <a:noFill/>
                </a:ln>
                <a:solidFill>
                  <a:prstClr val="black"/>
                </a:solidFill>
                <a:effectLst/>
                <a:uLnTx/>
                <a:uFillTx/>
                <a:latin typeface="Rockwell" panose="02060603020205020403"/>
                <a:ea typeface="+mn-ea"/>
                <a:cs typeface="+mn-cs"/>
              </a:rPr>
              <a:t>.</a:t>
            </a: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  Blue:  Sixteen states with proposed RFRA legislation in 2015 (only Indiana and Arkansas passed. )</a:t>
            </a:r>
          </a:p>
        </p:txBody>
      </p:sp>
    </p:spTree>
    <p:extLst>
      <p:ext uri="{BB962C8B-B14F-4D97-AF65-F5344CB8AC3E}">
        <p14:creationId xmlns:p14="http://schemas.microsoft.com/office/powerpoint/2010/main" val="28308421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Survival of </a:t>
            </a:r>
            <a:r>
              <a:rPr lang="en-US" dirty="0" err="1"/>
              <a:t>Accommodationist</a:t>
            </a:r>
            <a:r>
              <a:rPr lang="en-US" dirty="0"/>
              <a:t> approaches--state</a:t>
            </a:r>
          </a:p>
        </p:txBody>
      </p:sp>
      <p:sp>
        <p:nvSpPr>
          <p:cNvPr id="3" name="Content Placeholder 2"/>
          <p:cNvSpPr>
            <a:spLocks noGrp="1"/>
          </p:cNvSpPr>
          <p:nvPr>
            <p:ph idx="1"/>
          </p:nvPr>
        </p:nvSpPr>
        <p:spPr/>
        <p:txBody>
          <a:bodyPr>
            <a:normAutofit lnSpcReduction="10000"/>
          </a:bodyPr>
          <a:lstStyle/>
          <a:p>
            <a:r>
              <a:rPr lang="en-US" dirty="0"/>
              <a:t>Plus 10 states where courts have found that state law provides RFRA-like protection:</a:t>
            </a:r>
          </a:p>
          <a:p>
            <a:r>
              <a:rPr lang="en-US" dirty="0"/>
              <a:t>Alaska</a:t>
            </a:r>
          </a:p>
          <a:p>
            <a:r>
              <a:rPr lang="en-US" dirty="0"/>
              <a:t>Hawaii</a:t>
            </a:r>
          </a:p>
          <a:p>
            <a:r>
              <a:rPr lang="en-US" dirty="0"/>
              <a:t>Ohio</a:t>
            </a:r>
          </a:p>
          <a:p>
            <a:r>
              <a:rPr lang="en-US" dirty="0"/>
              <a:t>Maine</a:t>
            </a:r>
          </a:p>
          <a:p>
            <a:r>
              <a:rPr lang="en-US" dirty="0"/>
              <a:t>Massachusetts</a:t>
            </a:r>
          </a:p>
          <a:p>
            <a:r>
              <a:rPr lang="en-US" dirty="0"/>
              <a:t>Michigan</a:t>
            </a:r>
          </a:p>
          <a:p>
            <a:r>
              <a:rPr lang="en-US" dirty="0"/>
              <a:t>Minnesota</a:t>
            </a:r>
          </a:p>
          <a:p>
            <a:r>
              <a:rPr lang="en-US" dirty="0"/>
              <a:t>Montana</a:t>
            </a:r>
          </a:p>
          <a:p>
            <a:r>
              <a:rPr lang="en-US" dirty="0"/>
              <a:t>Washington</a:t>
            </a:r>
          </a:p>
          <a:p>
            <a:r>
              <a:rPr lang="en-US" dirty="0"/>
              <a:t>Wisconsin</a:t>
            </a:r>
          </a:p>
          <a:p>
            <a:endParaRPr lang="en-US" dirty="0"/>
          </a:p>
        </p:txBody>
      </p:sp>
    </p:spTree>
    <p:extLst>
      <p:ext uri="{BB962C8B-B14F-4D97-AF65-F5344CB8AC3E}">
        <p14:creationId xmlns:p14="http://schemas.microsoft.com/office/powerpoint/2010/main" val="5612705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Smith Rule in Masterpiece Cake</a:t>
            </a:r>
          </a:p>
        </p:txBody>
      </p:sp>
      <p:sp>
        <p:nvSpPr>
          <p:cNvPr id="3" name="Content Placeholder 2"/>
          <p:cNvSpPr>
            <a:spLocks noGrp="1"/>
          </p:cNvSpPr>
          <p:nvPr>
            <p:ph idx="1"/>
          </p:nvPr>
        </p:nvSpPr>
        <p:spPr/>
        <p:txBody>
          <a:bodyPr/>
          <a:lstStyle/>
          <a:p>
            <a:r>
              <a:rPr lang="en-US" dirty="0"/>
              <a:t>“[T]he Court’s precedents make clear that the baker, in his capacity as an owner of a business serving the public, may have his right to free exercise of religion limited by </a:t>
            </a:r>
            <a:r>
              <a:rPr lang="en-US" b="1" dirty="0"/>
              <a:t>generally applicable laws</a:t>
            </a:r>
            <a:r>
              <a:rPr lang="en-US" dirty="0"/>
              <a:t>.” </a:t>
            </a:r>
          </a:p>
          <a:p>
            <a:r>
              <a:rPr lang="en-US" dirty="0"/>
              <a:t>“[W]</a:t>
            </a:r>
            <a:r>
              <a:rPr lang="en-US" dirty="0" err="1"/>
              <a:t>hile</a:t>
            </a:r>
            <a:r>
              <a:rPr lang="en-US" dirty="0"/>
              <a:t> those religious and philosophical objections [to same sex marriage] are protected, it is a general rule that such objections do not allow business owners and other actors in the economy and in society to deny protected persons equal access to goods and services </a:t>
            </a:r>
            <a:r>
              <a:rPr lang="en-US" b="1" dirty="0"/>
              <a:t>under a neutral and generally applicable public accommodations law.”</a:t>
            </a:r>
          </a:p>
          <a:p>
            <a:endParaRPr lang="en-US" dirty="0"/>
          </a:p>
        </p:txBody>
      </p:sp>
    </p:spTree>
    <p:extLst>
      <p:ext uri="{BB962C8B-B14F-4D97-AF65-F5344CB8AC3E}">
        <p14:creationId xmlns:p14="http://schemas.microsoft.com/office/powerpoint/2010/main" val="3138610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Masterpiece Cake focus on Smith  “targeting” rule</a:t>
            </a:r>
          </a:p>
        </p:txBody>
      </p:sp>
      <p:sp>
        <p:nvSpPr>
          <p:cNvPr id="3" name="Content Placeholder 2"/>
          <p:cNvSpPr>
            <a:spLocks noGrp="1"/>
          </p:cNvSpPr>
          <p:nvPr>
            <p:ph idx="1"/>
          </p:nvPr>
        </p:nvSpPr>
        <p:spPr/>
        <p:txBody>
          <a:bodyPr>
            <a:noAutofit/>
          </a:bodyPr>
          <a:lstStyle/>
          <a:p>
            <a:r>
              <a:rPr lang="en-US" b="1" dirty="0"/>
              <a:t>Smith</a:t>
            </a:r>
            <a:r>
              <a:rPr lang="en-US" dirty="0"/>
              <a:t>:  Laws are not neutral and generally applicable if they  seek “ to ban such acts. . . </a:t>
            </a:r>
            <a:r>
              <a:rPr lang="en-US" b="1" dirty="0"/>
              <a:t>only when they are engaged in for religious reasons, or only because of the religious belief that they display.</a:t>
            </a:r>
            <a:r>
              <a:rPr lang="en-US" dirty="0"/>
              <a:t>”   494 U.S. 872, 887 (1990).   </a:t>
            </a:r>
          </a:p>
          <a:p>
            <a:r>
              <a:rPr lang="en-US" b="1" dirty="0"/>
              <a:t>Church of </a:t>
            </a:r>
            <a:r>
              <a:rPr lang="en-US" b="1" dirty="0" err="1"/>
              <a:t>Lukumi</a:t>
            </a:r>
            <a:r>
              <a:rPr lang="en-US" b="1" dirty="0"/>
              <a:t> </a:t>
            </a:r>
            <a:r>
              <a:rPr lang="en-US" b="1" dirty="0" err="1"/>
              <a:t>Babalu</a:t>
            </a:r>
            <a:r>
              <a:rPr lang="en-US" b="1" dirty="0"/>
              <a:t> Aye, </a:t>
            </a:r>
            <a:r>
              <a:rPr lang="en-US" dirty="0"/>
              <a:t>508 U.S. 520 (1993)</a:t>
            </a:r>
            <a:r>
              <a:rPr lang="en-US" b="1" dirty="0"/>
              <a:t> </a:t>
            </a:r>
            <a:r>
              <a:rPr lang="en-US" dirty="0"/>
              <a:t>invalidates law that </a:t>
            </a:r>
            <a:r>
              <a:rPr lang="en-US" b="1" dirty="0"/>
              <a:t>“discriminates</a:t>
            </a:r>
            <a:r>
              <a:rPr lang="en-US" dirty="0"/>
              <a:t> against some or all religious beliefs or regulates or prohibits conduct </a:t>
            </a:r>
            <a:r>
              <a:rPr lang="en-US" b="1" dirty="0"/>
              <a:t>because it is undertaken for religious reaso</a:t>
            </a:r>
            <a:r>
              <a:rPr lang="en-US" dirty="0"/>
              <a:t>ns,” or invalidates a law if “the </a:t>
            </a:r>
            <a:r>
              <a:rPr lang="en-US" b="1" dirty="0"/>
              <a:t>object of a law is to infringe upon or restrict practices because of their religious motivation,</a:t>
            </a:r>
            <a:r>
              <a:rPr lang="en-US" dirty="0"/>
              <a:t> or the object or purpose of a law is the </a:t>
            </a:r>
            <a:r>
              <a:rPr lang="en-US" b="1" dirty="0"/>
              <a:t>suppression of religion or religious conduct</a:t>
            </a:r>
            <a:r>
              <a:rPr lang="en-US" dirty="0"/>
              <a:t>.”   </a:t>
            </a:r>
          </a:p>
        </p:txBody>
      </p:sp>
    </p:spTree>
    <p:extLst>
      <p:ext uri="{BB962C8B-B14F-4D97-AF65-F5344CB8AC3E}">
        <p14:creationId xmlns:p14="http://schemas.microsoft.com/office/powerpoint/2010/main" val="3707792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DFDAF-2FA6-42FC-B8DB-1B809C4219A8}"/>
              </a:ext>
            </a:extLst>
          </p:cNvPr>
          <p:cNvSpPr>
            <a:spLocks noGrp="1"/>
          </p:cNvSpPr>
          <p:nvPr>
            <p:ph type="title"/>
          </p:nvPr>
        </p:nvSpPr>
        <p:spPr/>
        <p:txBody>
          <a:bodyPr/>
          <a:lstStyle/>
          <a:p>
            <a:pPr algn="ctr"/>
            <a:r>
              <a:rPr lang="en-US" dirty="0"/>
              <a:t>The Procedure</a:t>
            </a:r>
          </a:p>
        </p:txBody>
      </p:sp>
      <p:sp>
        <p:nvSpPr>
          <p:cNvPr id="3" name="Content Placeholder 2">
            <a:extLst>
              <a:ext uri="{FF2B5EF4-FFF2-40B4-BE49-F238E27FC236}">
                <a16:creationId xmlns:a16="http://schemas.microsoft.com/office/drawing/2014/main" id="{7F071259-6B02-4E46-9F45-B7744EFC31E8}"/>
              </a:ext>
            </a:extLst>
          </p:cNvPr>
          <p:cNvSpPr>
            <a:spLocks noGrp="1"/>
          </p:cNvSpPr>
          <p:nvPr>
            <p:ph idx="1"/>
          </p:nvPr>
        </p:nvSpPr>
        <p:spPr/>
        <p:txBody>
          <a:bodyPr>
            <a:normAutofit/>
          </a:bodyPr>
          <a:lstStyle/>
          <a:p>
            <a:r>
              <a:rPr lang="en-US" dirty="0"/>
              <a:t>Pursuant to the CADA’s administrative procedure, complaints of discrimination are first investigated by the Colorado Civil Rights Division.</a:t>
            </a:r>
          </a:p>
          <a:p>
            <a:r>
              <a:rPr lang="en-US" dirty="0"/>
              <a:t>After investigation, if there is a finding of probable cause that the CADA has been violated, the matter is referred to the Colorado Civil Rights Commission.</a:t>
            </a:r>
          </a:p>
          <a:p>
            <a:r>
              <a:rPr lang="en-US" dirty="0"/>
              <a:t>The Commission decides whether to initiate a formal hearing before an administrative law judge (ALJ).</a:t>
            </a:r>
          </a:p>
          <a:p>
            <a:r>
              <a:rPr lang="en-US" dirty="0"/>
              <a:t>If so, the ALJ receives evidence and hears arguments, and then issues a written decision.</a:t>
            </a:r>
          </a:p>
          <a:p>
            <a:endParaRPr lang="en-US" dirty="0"/>
          </a:p>
        </p:txBody>
      </p:sp>
    </p:spTree>
    <p:extLst>
      <p:ext uri="{BB962C8B-B14F-4D97-AF65-F5344CB8AC3E}">
        <p14:creationId xmlns:p14="http://schemas.microsoft.com/office/powerpoint/2010/main" val="432252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Masterpiece Cake broadening of Smith targeting rule</a:t>
            </a:r>
          </a:p>
        </p:txBody>
      </p:sp>
      <p:sp>
        <p:nvSpPr>
          <p:cNvPr id="3" name="Content Placeholder 2"/>
          <p:cNvSpPr>
            <a:spLocks noGrp="1"/>
          </p:cNvSpPr>
          <p:nvPr>
            <p:ph idx="1"/>
          </p:nvPr>
        </p:nvSpPr>
        <p:spPr/>
        <p:txBody>
          <a:bodyPr>
            <a:normAutofit fontScale="85000" lnSpcReduction="10000"/>
          </a:bodyPr>
          <a:lstStyle/>
          <a:p>
            <a:r>
              <a:rPr lang="en-US" dirty="0"/>
              <a:t>Phillips was entitled to the “</a:t>
            </a:r>
            <a:r>
              <a:rPr lang="en-US" b="1" dirty="0"/>
              <a:t>neutral and respectful </a:t>
            </a:r>
            <a:r>
              <a:rPr lang="en-US" dirty="0"/>
              <a:t>consideration of his claims,” and the Commission displayed “</a:t>
            </a:r>
            <a:r>
              <a:rPr lang="en-US" b="1" dirty="0"/>
              <a:t>clear and impermissible hostility </a:t>
            </a:r>
            <a:r>
              <a:rPr lang="en-US" dirty="0"/>
              <a:t>toward the sincere religious beliefs that motivated his objection.”   Examples:</a:t>
            </a:r>
          </a:p>
          <a:p>
            <a:r>
              <a:rPr lang="en-US" dirty="0"/>
              <a:t>“’religious beliefs cannot legitimately be carried into the public sphere or the commercial domain,’ implying that religious beliefs and persons are less than fully welcome in Colorado’s business community.” </a:t>
            </a:r>
          </a:p>
          <a:p>
            <a:r>
              <a:rPr lang="en-US" dirty="0"/>
              <a:t>Phillips can believe “what he wants to believe, but cannot act” on his religious beliefs “if he decides to do business in the state.’” </a:t>
            </a:r>
          </a:p>
          <a:p>
            <a:r>
              <a:rPr lang="en-US" dirty="0"/>
              <a:t>Phillips needs to” look at being able to compromise,” </a:t>
            </a:r>
          </a:p>
          <a:p>
            <a:r>
              <a:rPr lang="en-US" dirty="0"/>
              <a:t> “Freedom of religion.. . has been used to justify all kinds of discrimination throughout history, whether it be slavery, whether it be the holocaust. . .. to me it is one of the most despicable pieces of rhetoric that people can use… to use their religion to hurt others.”       </a:t>
            </a:r>
          </a:p>
          <a:p>
            <a:endParaRPr lang="en-US" dirty="0"/>
          </a:p>
        </p:txBody>
      </p:sp>
    </p:spTree>
    <p:extLst>
      <p:ext uri="{BB962C8B-B14F-4D97-AF65-F5344CB8AC3E}">
        <p14:creationId xmlns:p14="http://schemas.microsoft.com/office/powerpoint/2010/main" val="9261386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Keeping Faith with Obergefell</a:t>
            </a:r>
          </a:p>
        </p:txBody>
      </p:sp>
      <p:sp>
        <p:nvSpPr>
          <p:cNvPr id="3" name="Content Placeholder 2"/>
          <p:cNvSpPr>
            <a:spLocks noGrp="1"/>
          </p:cNvSpPr>
          <p:nvPr>
            <p:ph idx="1"/>
          </p:nvPr>
        </p:nvSpPr>
        <p:spPr/>
        <p:txBody>
          <a:bodyPr/>
          <a:lstStyle/>
          <a:p>
            <a:r>
              <a:rPr lang="en-US" dirty="0"/>
              <a:t>In Masterpiece Cake, the Court reiterates that </a:t>
            </a:r>
          </a:p>
          <a:p>
            <a:r>
              <a:rPr lang="en-US" dirty="0"/>
              <a:t>“</a:t>
            </a:r>
            <a:r>
              <a:rPr lang="en-US" b="1" dirty="0"/>
              <a:t>religious and philosophical objections to gay marriage are protected views </a:t>
            </a:r>
            <a:r>
              <a:rPr lang="en-US" dirty="0"/>
              <a:t>and in some instances </a:t>
            </a:r>
            <a:r>
              <a:rPr lang="en-US" b="1" dirty="0"/>
              <a:t>protected forms of expression</a:t>
            </a:r>
            <a:r>
              <a:rPr lang="en-US" dirty="0"/>
              <a:t>,” and </a:t>
            </a:r>
          </a:p>
          <a:p>
            <a:r>
              <a:rPr lang="en-US" dirty="0"/>
              <a:t>“The </a:t>
            </a:r>
            <a:r>
              <a:rPr lang="en-US" b="1" dirty="0"/>
              <a:t>First Amendment ensures that religious organizations and persons are given proper protection </a:t>
            </a:r>
            <a:r>
              <a:rPr lang="en-US" dirty="0"/>
              <a:t>as they seek to teach the principles that are so fulfilling and so central to their lives and faiths.”</a:t>
            </a:r>
          </a:p>
        </p:txBody>
      </p:sp>
    </p:spTree>
    <p:extLst>
      <p:ext uri="{BB962C8B-B14F-4D97-AF65-F5344CB8AC3E}">
        <p14:creationId xmlns:p14="http://schemas.microsoft.com/office/powerpoint/2010/main" val="936497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dirty="0"/>
              <a:t>The decision may be appealed to the full seven-member Commission.</a:t>
            </a:r>
          </a:p>
          <a:p>
            <a:r>
              <a:rPr lang="en-US" dirty="0"/>
              <a:t>The Commission holds a public hearing and then a deliberative session before voting on the case.</a:t>
            </a:r>
          </a:p>
          <a:p>
            <a:r>
              <a:rPr lang="en-US" dirty="0"/>
              <a:t>If the Commission finds a violation it may impose remedial measures, including </a:t>
            </a:r>
          </a:p>
          <a:p>
            <a:pPr lvl="1"/>
            <a:r>
              <a:rPr lang="en-US" dirty="0"/>
              <a:t>A cease-and-desist order</a:t>
            </a:r>
          </a:p>
          <a:p>
            <a:pPr lvl="1"/>
            <a:r>
              <a:rPr lang="en-US" dirty="0"/>
              <a:t>Requiring filing of regular compliance reports</a:t>
            </a:r>
          </a:p>
          <a:p>
            <a:pPr lvl="1"/>
            <a:r>
              <a:rPr lang="en-US" dirty="0"/>
              <a:t>Requiring a violator to “take affirmative action, including the posting of notices setting forth the substantive rights of the public.”</a:t>
            </a:r>
          </a:p>
          <a:p>
            <a:r>
              <a:rPr lang="en-US" dirty="0"/>
              <a:t>The Commission does not have the authority to assess money damages or fines.</a:t>
            </a:r>
          </a:p>
          <a:p>
            <a:endParaRPr lang="en-US" dirty="0"/>
          </a:p>
        </p:txBody>
      </p:sp>
    </p:spTree>
    <p:extLst>
      <p:ext uri="{BB962C8B-B14F-4D97-AF65-F5344CB8AC3E}">
        <p14:creationId xmlns:p14="http://schemas.microsoft.com/office/powerpoint/2010/main" val="3507405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18D7D-A66F-44A8-9527-999512729012}"/>
              </a:ext>
            </a:extLst>
          </p:cNvPr>
          <p:cNvSpPr>
            <a:spLocks noGrp="1"/>
          </p:cNvSpPr>
          <p:nvPr>
            <p:ph type="title"/>
          </p:nvPr>
        </p:nvSpPr>
        <p:spPr/>
        <p:txBody>
          <a:bodyPr/>
          <a:lstStyle/>
          <a:p>
            <a:pPr algn="ctr"/>
            <a:r>
              <a:rPr lang="en-US" dirty="0">
                <a:solidFill>
                  <a:schemeClr val="accent1"/>
                </a:solidFill>
              </a:rPr>
              <a:t>As Applied</a:t>
            </a:r>
          </a:p>
        </p:txBody>
      </p:sp>
      <p:sp>
        <p:nvSpPr>
          <p:cNvPr id="3" name="Content Placeholder 2">
            <a:extLst>
              <a:ext uri="{FF2B5EF4-FFF2-40B4-BE49-F238E27FC236}">
                <a16:creationId xmlns:a16="http://schemas.microsoft.com/office/drawing/2014/main" id="{74D14622-F2C7-4C15-A86D-61D50DDC9179}"/>
              </a:ext>
            </a:extLst>
          </p:cNvPr>
          <p:cNvSpPr>
            <a:spLocks noGrp="1"/>
          </p:cNvSpPr>
          <p:nvPr>
            <p:ph idx="1"/>
          </p:nvPr>
        </p:nvSpPr>
        <p:spPr/>
        <p:txBody>
          <a:bodyPr>
            <a:normAutofit fontScale="92500"/>
          </a:bodyPr>
          <a:lstStyle/>
          <a:p>
            <a:r>
              <a:rPr lang="en-US" dirty="0"/>
              <a:t>The Civil Rights Division opened an investigation into the complaint.</a:t>
            </a:r>
          </a:p>
          <a:p>
            <a:r>
              <a:rPr lang="en-US" dirty="0"/>
              <a:t>The investigator found that Phillips had turned potential customers away multiple times because of their sexual orientation, stating that he could not create cakes for a same-sex wedding ceremony because of his religious beliefs, and that, at the time, they were engaging in illegal behavior.</a:t>
            </a:r>
          </a:p>
          <a:p>
            <a:r>
              <a:rPr lang="en-US" dirty="0"/>
              <a:t>There was also a finding that the shop had refused to sell cupcakes to a lesbian couple for their commitment celebration because of the shop’s policy.</a:t>
            </a:r>
          </a:p>
          <a:p>
            <a:r>
              <a:rPr lang="en-US" dirty="0"/>
              <a:t>The Civil Rights Division found probable cause that Phillips had violated the CADA and referred the case to the Civil Rights Commission.</a:t>
            </a:r>
          </a:p>
        </p:txBody>
      </p:sp>
    </p:spTree>
    <p:extLst>
      <p:ext uri="{BB962C8B-B14F-4D97-AF65-F5344CB8AC3E}">
        <p14:creationId xmlns:p14="http://schemas.microsoft.com/office/powerpoint/2010/main" val="27029324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TM10001106[[fn=Badge]]</Template>
  <TotalTime>13216</TotalTime>
  <Words>6964</Words>
  <Application>Microsoft Office PowerPoint</Application>
  <PresentationFormat>Widescreen</PresentationFormat>
  <Paragraphs>251</Paragraphs>
  <Slides>71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71</vt:i4>
      </vt:variant>
    </vt:vector>
  </HeadingPairs>
  <TitlesOfParts>
    <vt:vector size="79" baseType="lpstr">
      <vt:lpstr>Arial</vt:lpstr>
      <vt:lpstr>Calibri</vt:lpstr>
      <vt:lpstr>Calibri Light</vt:lpstr>
      <vt:lpstr>PTSansBold</vt:lpstr>
      <vt:lpstr>Rockwell</vt:lpstr>
      <vt:lpstr>Wingdings</vt:lpstr>
      <vt:lpstr>Office Theme</vt:lpstr>
      <vt:lpstr>Atlas</vt:lpstr>
      <vt:lpstr>Masterpiece Cakeshop, Ltd. v. Colorado Civil Rights Commission</vt:lpstr>
      <vt:lpstr>From the Masterpiece Cakeshop Web Page</vt:lpstr>
      <vt:lpstr>The Facts</vt:lpstr>
      <vt:lpstr>PowerPoint Presentation</vt:lpstr>
      <vt:lpstr>PowerPoint Presentation</vt:lpstr>
      <vt:lpstr>Colorado Anti-Discrimination Act Colo. Rev. Stat. § 24–34–601(2)(a) (2017)</vt:lpstr>
      <vt:lpstr>The Procedure</vt:lpstr>
      <vt:lpstr>PowerPoint Presentation</vt:lpstr>
      <vt:lpstr>As Applied</vt:lpstr>
      <vt:lpstr>PowerPoint Presentation</vt:lpstr>
      <vt:lpstr>Majority opinion</vt:lpstr>
      <vt:lpstr>Concurring Opinions</vt:lpstr>
      <vt:lpstr>PowerPoint Presentation</vt:lpstr>
      <vt:lpstr>PowerPoint Presentation</vt:lpstr>
      <vt:lpstr>The Dissenting Opinion</vt:lpstr>
      <vt:lpstr>PowerPoint Presentation</vt:lpstr>
      <vt:lpstr>The Supreme Court’s Decision</vt:lpstr>
      <vt:lpstr>PowerPoint Presentation</vt:lpstr>
      <vt:lpstr>PowerPoint Presentation</vt:lpstr>
      <vt:lpstr>Dual Hostility to Phillips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Guidelines for Future Cases?</vt:lpstr>
      <vt:lpstr>What about the free speech claim?</vt:lpstr>
      <vt:lpstr>Justice Kagan (Breyer, J.) concurring</vt:lpstr>
      <vt:lpstr>PowerPoint Presentation</vt:lpstr>
      <vt:lpstr>PowerPoint Presentation</vt:lpstr>
      <vt:lpstr>PowerPoint Presentation</vt:lpstr>
      <vt:lpstr>Justice Gorsuch (Alito, J.) concurring</vt:lpstr>
      <vt:lpstr>Comparing Phillips to the Three Jack Cases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Justice Thomas (Gorsuch, J.) concurring in part and concurring in the judgment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Justice Ginsburg (Sotomayor, J.) dissenting</vt:lpstr>
      <vt:lpstr>PowerPoint Presentation</vt:lpstr>
      <vt:lpstr>PowerPoint Presentation</vt:lpstr>
      <vt:lpstr>PowerPoint Presentation</vt:lpstr>
      <vt:lpstr>PowerPoint Presentation</vt:lpstr>
      <vt:lpstr>First Doctrinal Approach:  the Belief-Action Distinction</vt:lpstr>
      <vt:lpstr>Second Doctrinal Approach: Accommodation</vt:lpstr>
      <vt:lpstr>Third Doctrinal pproach—Neutral and Generally Applicable </vt:lpstr>
      <vt:lpstr>Survival of the Accommodationist Approach in federal law</vt:lpstr>
      <vt:lpstr>Survival of Accommodationism in State Law</vt:lpstr>
      <vt:lpstr>State  RFRA Laws</vt:lpstr>
      <vt:lpstr>Survival of Accommodationist approaches--state</vt:lpstr>
      <vt:lpstr>Smith Rule in Masterpiece Cake</vt:lpstr>
      <vt:lpstr>Masterpiece Cake focus on Smith  “targeting” rule</vt:lpstr>
      <vt:lpstr>Masterpiece Cake broadening of Smith targeting rule</vt:lpstr>
      <vt:lpstr>Keeping Faith with Obergefell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Steenson</dc:creator>
  <cp:lastModifiedBy>Burke, Allison</cp:lastModifiedBy>
  <cp:revision>148</cp:revision>
  <dcterms:created xsi:type="dcterms:W3CDTF">2018-01-22T01:14:43Z</dcterms:created>
  <dcterms:modified xsi:type="dcterms:W3CDTF">2018-06-27T15:40:30Z</dcterms:modified>
</cp:coreProperties>
</file>