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3" r:id="rId4"/>
    <p:sldId id="260" r:id="rId5"/>
    <p:sldId id="262" r:id="rId6"/>
    <p:sldId id="265" r:id="rId7"/>
    <p:sldId id="266" r:id="rId8"/>
    <p:sldId id="267" r:id="rId9"/>
    <p:sldId id="268" r:id="rId10"/>
    <p:sldId id="261" r:id="rId11"/>
    <p:sldId id="264" r:id="rId12"/>
  </p:sldIdLst>
  <p:sldSz cx="9144000" cy="6858000" type="screen4x3"/>
  <p:notesSz cx="6858000" cy="9144000"/>
  <p:embeddedFontLst>
    <p:embeddedFont>
      <p:font typeface="Bembo" panose="02020502050201020203" pitchFamily="18" charset="0"/>
      <p:regular r:id="rId14"/>
      <p:boldItalic r:id="rId15"/>
    </p:embeddedFont>
    <p:embeddedFont>
      <p:font typeface="Montserrat" panose="02000505000000020004" pitchFamily="2" charset="0"/>
      <p:regular r:id="rId16"/>
      <p:bold r:id="rId17"/>
    </p:embeddedFont>
    <p:embeddedFont>
      <p:font typeface="Montserrat Light" panose="00000400000000000000" pitchFamily="2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56A"/>
    <a:srgbClr val="910F29"/>
    <a:srgbClr val="1A2C4D"/>
    <a:srgbClr val="9A1F35"/>
    <a:srgbClr val="340416"/>
    <a:srgbClr val="061932"/>
    <a:srgbClr val="006976"/>
    <a:srgbClr val="009ABC"/>
    <a:srgbClr val="B2B520"/>
    <a:srgbClr val="DE6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2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187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>
                <a:solidFill>
                  <a:srgbClr val="64656A"/>
                </a:solidFill>
              </a:defRPr>
            </a:pPr>
            <a:r>
              <a:rPr lang="en-US">
                <a:solidFill>
                  <a:srgbClr val="64656A"/>
                </a:solidFill>
              </a:rPr>
              <a:t>TITLE TO GO HERE</a:t>
            </a:r>
          </a:p>
        </c:rich>
      </c:tx>
      <c:layout>
        <c:manualLayout>
          <c:xMode val="edge"/>
          <c:yMode val="edge"/>
          <c:x val="0.48319486339441248"/>
          <c:y val="0.6205959808225939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22735857782701"/>
          <c:y val="8.4898825610231196E-2"/>
          <c:w val="0.72010558487916299"/>
          <c:h val="0.89551456082522696"/>
        </c:manualLayout>
      </c:layout>
      <c:doughnutChart>
        <c:varyColors val="1"/>
        <c:ser>
          <c:idx val="0"/>
          <c:order val="0"/>
          <c:spPr>
            <a:ln w="190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790A2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B5-405E-B202-E214E60EB97C}"/>
              </c:ext>
            </c:extLst>
          </c:dPt>
          <c:dPt>
            <c:idx val="1"/>
            <c:bubble3D val="0"/>
            <c:spPr>
              <a:solidFill>
                <a:srgbClr val="CF1C2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B5-405E-B202-E214E60EB97C}"/>
              </c:ext>
            </c:extLst>
          </c:dPt>
          <c:dPt>
            <c:idx val="2"/>
            <c:bubble3D val="0"/>
            <c:spPr>
              <a:solidFill>
                <a:srgbClr val="DE6126">
                  <a:alpha val="80000"/>
                </a:srgb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B5-405E-B202-E214E60EB97C}"/>
              </c:ext>
            </c:extLst>
          </c:dPt>
          <c:dPt>
            <c:idx val="3"/>
            <c:bubble3D val="0"/>
            <c:spPr>
              <a:solidFill>
                <a:srgbClr val="B2B52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B5-405E-B202-E214E60EB97C}"/>
              </c:ext>
            </c:extLst>
          </c:dPt>
          <c:dPt>
            <c:idx val="4"/>
            <c:bubble3D val="0"/>
            <c:spPr>
              <a:solidFill>
                <a:srgbClr val="009ABC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B5-405E-B202-E214E60EB97C}"/>
              </c:ext>
            </c:extLst>
          </c:dPt>
          <c:dPt>
            <c:idx val="5"/>
            <c:bubble3D val="0"/>
            <c:spPr>
              <a:solidFill>
                <a:srgbClr val="00697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B5-405E-B202-E214E60EB97C}"/>
              </c:ext>
            </c:extLst>
          </c:dPt>
          <c:dPt>
            <c:idx val="6"/>
            <c:bubble3D val="0"/>
            <c:spPr>
              <a:solidFill>
                <a:srgbClr val="06193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9B5-405E-B202-E214E60EB97C}"/>
              </c:ext>
            </c:extLst>
          </c:dPt>
          <c:dPt>
            <c:idx val="7"/>
            <c:bubble3D val="0"/>
            <c:spPr>
              <a:solidFill>
                <a:srgbClr val="34041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9B5-405E-B202-E214E60EB97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Sheet1!$B$2:$B$9</c:f>
              <c:numCache>
                <c:formatCode>General</c:formatCode>
                <c:ptCount val="8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0.86</c:v>
                </c:pt>
                <c:pt idx="5">
                  <c:v>0.83</c:v>
                </c:pt>
                <c:pt idx="6">
                  <c:v>0.6</c:v>
                </c:pt>
                <c:pt idx="7">
                  <c:v>0.54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Title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1st </c:v>
                      </c:pt>
                      <c:pt idx="1">
                        <c:v>2nd </c:v>
                      </c:pt>
                      <c:pt idx="2">
                        <c:v>3rd </c:v>
                      </c:pt>
                      <c:pt idx="3">
                        <c:v>4th </c:v>
                      </c:pt>
                      <c:pt idx="4">
                        <c:v>5th</c:v>
                      </c:pt>
                      <c:pt idx="5">
                        <c:v>6th</c:v>
                      </c:pt>
                      <c:pt idx="6">
                        <c:v>7th</c:v>
                      </c:pt>
                      <c:pt idx="7">
                        <c:v>8th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69B5-405E-B202-E214E60EB97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  <a:latin typeface="Montserrat Light" panose="00000400000000000000" pitchFamily="2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137CAB-4E07-4DC9-A083-9600F9134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ontserrat Light" panose="000004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D1E65-52B5-4548-A264-BC8B8847FD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E9DF9-0795-4679-8435-AC3F188F0A40}" type="datetimeFigureOut">
              <a:rPr lang="en-US" smtClean="0">
                <a:latin typeface="Montserrat Light" panose="00000400000000000000" pitchFamily="2" charset="0"/>
              </a:rPr>
              <a:t>8/23/2018</a:t>
            </a:fld>
            <a:endParaRPr lang="en-US" dirty="0">
              <a:latin typeface="Montserrat Light" panose="000004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5365D-E75C-44D9-9FC3-BF734A34CD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ontserrat Light" panose="000004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7D842-F7B7-4B2C-B1DB-BBED7D4822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E6916-96DE-4202-80F6-D8E18E869C59}" type="slidenum">
              <a:rPr lang="en-US" smtClean="0">
                <a:latin typeface="Montserrat Light" panose="00000400000000000000" pitchFamily="2" charset="0"/>
              </a:rPr>
              <a:t>‹#›</a:t>
            </a:fld>
            <a:endParaRPr lang="en-US" dirty="0">
              <a:latin typeface="Montserrat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9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5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7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0" indent="0">
              <a:buNone/>
              <a:defRPr lang="en-US" sz="2000" dirty="0"/>
            </a:lvl1pPr>
            <a:lvl2pPr>
              <a:defRPr lang="en-US" sz="1800" dirty="0"/>
            </a:lvl2pPr>
            <a:lvl3pPr>
              <a:defRPr lang="en-US" sz="1600" dirty="0"/>
            </a:lvl3pPr>
            <a:lvl4pPr>
              <a:defRPr lang="en-US" sz="1400" dirty="0"/>
            </a:lvl4pPr>
            <a:lvl5pPr>
              <a:defRPr lang="en-US" sz="1400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7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4656A"/>
                </a:solidFill>
              </a:defRPr>
            </a:lvl1pPr>
          </a:lstStyle>
          <a:p>
            <a:fld id="{BFF579A1-EF54-8249-990E-27DD73C860D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56A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4656A"/>
                </a:solidFill>
              </a:defRPr>
            </a:lvl1pPr>
          </a:lstStyle>
          <a:p>
            <a:fld id="{6B0826EE-A445-4943-A1CA-58D13D12DD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3841022"/>
            <a:ext cx="2514600" cy="2286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dirty="0">
                <a:solidFill>
                  <a:srgbClr val="64656A"/>
                </a:solidFill>
              </a:defRPr>
            </a:lvl1pPr>
            <a:lvl2pPr algn="l">
              <a:defRPr lang="en-US" dirty="0"/>
            </a:lvl2pPr>
            <a:lvl3pPr algn="l">
              <a:defRPr lang="en-US" dirty="0"/>
            </a:lvl3pPr>
            <a:lvl4pPr algn="l">
              <a:defRPr lang="en-US" dirty="0"/>
            </a:lvl4pPr>
            <a:lvl5pPr algn="l"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2919" y="3841022"/>
            <a:ext cx="2514600" cy="2286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dirty="0">
                <a:solidFill>
                  <a:srgbClr val="64656A"/>
                </a:solidFill>
              </a:defRPr>
            </a:lvl1pPr>
            <a:lvl2pPr algn="l">
              <a:defRPr lang="en-US" dirty="0"/>
            </a:lvl2pPr>
            <a:lvl3pPr algn="l">
              <a:defRPr lang="en-US" dirty="0"/>
            </a:lvl3pPr>
            <a:lvl4pPr algn="l">
              <a:defRPr lang="en-US" dirty="0"/>
            </a:lvl4pPr>
            <a:lvl5pPr algn="l"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3A0A0392-B64E-45D5-A9DD-F551DDCE31D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3830631"/>
            <a:ext cx="2514600" cy="2286000"/>
          </a:xfrm>
        </p:spPr>
        <p:txBody>
          <a:bodyPr>
            <a:noAutofit/>
          </a:bodyPr>
          <a:lstStyle>
            <a:lvl1pPr algn="l">
              <a:defRPr lang="en-US" dirty="0" smtClean="0"/>
            </a:lvl1pPr>
            <a:lvl2pPr algn="l">
              <a:defRPr lang="en-US" dirty="0" smtClean="0"/>
            </a:lvl2pPr>
            <a:lvl3pPr algn="l">
              <a:defRPr lang="en-US" dirty="0" smtClean="0"/>
            </a:lvl3pPr>
            <a:lvl4pPr algn="l">
              <a:defRPr lang="en-US" dirty="0" smtClean="0"/>
            </a:lvl4pPr>
            <a:lvl5pPr marL="1828800" indent="0" algn="l">
              <a:buFont typeface="Arial" panose="020B0604020202020204" pitchFamily="34" charset="0"/>
              <a:buNone/>
              <a:defRPr lang="en-US" sz="1400" dirty="0">
                <a:solidFill>
                  <a:srgbClr val="64656A"/>
                </a:solidFill>
              </a:defRPr>
            </a:lvl5pPr>
          </a:lstStyle>
          <a:p>
            <a:pPr lvl="4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5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94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0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9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79A1-EF54-8249-990E-27DD73C860D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26EE-A445-4943-A1CA-58D13D12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Montserrat Light" panose="00000400000000000000" pitchFamily="2" charset="0"/>
              </a:defRPr>
            </a:lvl1pPr>
          </a:lstStyle>
          <a:p>
            <a:fld id="{BFF579A1-EF54-8249-990E-27DD73C860D9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Montserrat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Montserrat Light" panose="00000400000000000000" pitchFamily="2" charset="0"/>
              </a:defRPr>
            </a:lvl1pPr>
          </a:lstStyle>
          <a:p>
            <a:fld id="{6B0826EE-A445-4943-A1CA-58D13D12D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embo" panose="020205020502010202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Great in theory. Even better in practice" descr="Great in theory. Even better in practic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4" y="4587102"/>
            <a:ext cx="5936996" cy="579219"/>
          </a:xfrm>
          <a:prstGeom prst="rect">
            <a:avLst/>
          </a:prstGeom>
        </p:spPr>
      </p:pic>
      <p:pic>
        <p:nvPicPr>
          <p:cNvPr id="2" name="Mitchell Hamline logo" descr="Mitchell Hamlin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94" y="5257662"/>
            <a:ext cx="2750483" cy="13392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3B4EF8-1189-4CDC-8647-A0A29437E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22605"/>
            <a:ext cx="5406656" cy="1010093"/>
          </a:xfrm>
        </p:spPr>
        <p:txBody>
          <a:bodyPr anchor="t">
            <a:normAutofit/>
          </a:bodyPr>
          <a:lstStyle/>
          <a:p>
            <a:pPr algn="l"/>
            <a:endParaRPr lang="en-US" sz="16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1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tchell Hamline School of Law 10"/>
          <p:cNvSpPr txBox="1"/>
          <p:nvPr/>
        </p:nvSpPr>
        <p:spPr>
          <a:xfrm>
            <a:off x="4562593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dirty="0">
                <a:latin typeface="Montserrat 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910F29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Mitchell Hamline School of Law  </a:t>
            </a:r>
            <a:r>
              <a:rPr lang="en-US" sz="1400" dirty="0">
                <a:latin typeface="Montserrat Light" panose="00000400000000000000" pitchFamily="2" charset="0"/>
                <a:cs typeface="Arial" panose="020B0604020202020204" pitchFamily="34" charset="0"/>
              </a:rPr>
              <a:t>|  2</a:t>
            </a:r>
          </a:p>
        </p:txBody>
      </p:sp>
      <p:sp>
        <p:nvSpPr>
          <p:cNvPr id="10" name="Date 10"/>
          <p:cNvSpPr txBox="1"/>
          <p:nvPr/>
        </p:nvSpPr>
        <p:spPr>
          <a:xfrm>
            <a:off x="396120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910F29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December 15, 2015</a:t>
            </a:r>
          </a:p>
        </p:txBody>
      </p:sp>
      <p:cxnSp>
        <p:nvCxnSpPr>
          <p:cNvPr id="14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0" descr="Chart"/>
          <p:cNvGraphicFramePr/>
          <p:nvPr>
            <p:extLst>
              <p:ext uri="{D42A27DB-BD31-4B8C-83A1-F6EECF244321}">
                <p14:modId xmlns:p14="http://schemas.microsoft.com/office/powerpoint/2010/main" val="3543928569"/>
              </p:ext>
            </p:extLst>
          </p:nvPr>
        </p:nvGraphicFramePr>
        <p:xfrm>
          <a:off x="3561906" y="1600199"/>
          <a:ext cx="5501279" cy="4525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4D7E4-556C-4C7F-A422-0D9896E59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3009014" cy="4525963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64656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82DD4-910A-4700-B495-408AC809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>
              <a:solidFill>
                <a:srgbClr val="910F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3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tchell Hamline School of Law 11"/>
          <p:cNvSpPr txBox="1"/>
          <p:nvPr/>
        </p:nvSpPr>
        <p:spPr>
          <a:xfrm>
            <a:off x="4583859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dirty="0">
                <a:latin typeface="Montserrat 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910F29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Mitchell Hamline School of Law  </a:t>
            </a:r>
            <a:r>
              <a:rPr lang="en-US" sz="1400" dirty="0">
                <a:latin typeface="Montserrat Light" panose="00000400000000000000" pitchFamily="2" charset="0"/>
                <a:cs typeface="Arial" panose="020B0604020202020204" pitchFamily="34" charset="0"/>
              </a:rPr>
              <a:t>|  2</a:t>
            </a:r>
          </a:p>
        </p:txBody>
      </p:sp>
      <p:sp>
        <p:nvSpPr>
          <p:cNvPr id="10" name="Date 11"/>
          <p:cNvSpPr txBox="1"/>
          <p:nvPr/>
        </p:nvSpPr>
        <p:spPr>
          <a:xfrm>
            <a:off x="396120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910F29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December 15, 2015</a:t>
            </a:r>
          </a:p>
        </p:txBody>
      </p:sp>
      <p:cxnSp>
        <p:nvCxnSpPr>
          <p:cNvPr id="14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A5638-647C-4C4C-87FE-D67A9501D5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000">
              <a:solidFill>
                <a:srgbClr val="64656A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DEC6B9-F325-4D0B-8BC6-825A05B1AA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000" dirty="0">
              <a:solidFill>
                <a:srgbClr val="64656A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150A95-E14B-48E2-9739-446A6620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>
              <a:solidFill>
                <a:srgbClr val="910F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6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.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 w="12700" cap="sq">
            <a:solidFill>
              <a:srgbClr val="D9D2B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Mitchell Hamline School of Law 2"/>
          <p:cNvSpPr txBox="1"/>
          <p:nvPr/>
        </p:nvSpPr>
        <p:spPr>
          <a:xfrm>
            <a:off x="4562593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 Mitchell Hamline School of Law  |  2</a:t>
            </a:r>
          </a:p>
        </p:txBody>
      </p:sp>
      <p:sp>
        <p:nvSpPr>
          <p:cNvPr id="10" name="Date 2"/>
          <p:cNvSpPr txBox="1"/>
          <p:nvPr/>
        </p:nvSpPr>
        <p:spPr>
          <a:xfrm>
            <a:off x="396120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December 15, 2015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C60074-2868-4CEB-900E-B03FE99B9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2.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6120" y="6200073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A631EB7-3F9A-4B54-A1B9-787C7ED9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7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2" name="Straight Connector 2.2">
            <a:extLst>
              <a:ext uri="{FF2B5EF4-FFF2-40B4-BE49-F238E27FC236}">
                <a16:creationId xmlns:a16="http://schemas.microsoft.com/office/drawing/2014/main" id="{C564090E-05A9-4B4C-8550-A24408C2C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 w="12700" cap="sq">
            <a:solidFill>
              <a:srgbClr val="D9D2B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itchell Hamline School of Law 2">
            <a:extLst>
              <a:ext uri="{FF2B5EF4-FFF2-40B4-BE49-F238E27FC236}">
                <a16:creationId xmlns:a16="http://schemas.microsoft.com/office/drawing/2014/main" id="{060111FD-E551-4740-A303-7298C86EBA68}"/>
              </a:ext>
            </a:extLst>
          </p:cNvPr>
          <p:cNvSpPr txBox="1"/>
          <p:nvPr/>
        </p:nvSpPr>
        <p:spPr>
          <a:xfrm>
            <a:off x="4562593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 Mitchell Hamline School of Law  |  2</a:t>
            </a:r>
          </a:p>
        </p:txBody>
      </p:sp>
      <p:sp>
        <p:nvSpPr>
          <p:cNvPr id="14" name="Date 2">
            <a:extLst>
              <a:ext uri="{FF2B5EF4-FFF2-40B4-BE49-F238E27FC236}">
                <a16:creationId xmlns:a16="http://schemas.microsoft.com/office/drawing/2014/main" id="{09E5BA89-9523-4D0B-8877-6186B34DFAA6}"/>
              </a:ext>
            </a:extLst>
          </p:cNvPr>
          <p:cNvSpPr txBox="1"/>
          <p:nvPr/>
        </p:nvSpPr>
        <p:spPr>
          <a:xfrm>
            <a:off x="396120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December 15, 2015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0B576A6-9E6C-4ED2-BA7F-B9BB8ACB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2.1">
            <a:extLst>
              <a:ext uri="{FF2B5EF4-FFF2-40B4-BE49-F238E27FC236}">
                <a16:creationId xmlns:a16="http://schemas.microsoft.com/office/drawing/2014/main" id="{0497D4A1-AE35-4529-B9ED-DB33E069D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6120" y="6200073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29EC6C32-7D32-4963-BE3E-3FEBB4FD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4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itchell Hamline School of Law 4"/>
          <p:cNvSpPr txBox="1"/>
          <p:nvPr/>
        </p:nvSpPr>
        <p:spPr>
          <a:xfrm>
            <a:off x="4562593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dirty="0">
                <a:latin typeface="Montserrat 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910F29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Mitchell Hamline School of Law  </a:t>
            </a:r>
            <a:r>
              <a:rPr lang="en-US" sz="1400" dirty="0">
                <a:latin typeface="Montserrat Light" panose="00000400000000000000" pitchFamily="2" charset="0"/>
                <a:cs typeface="Arial" panose="020B0604020202020204" pitchFamily="34" charset="0"/>
              </a:rPr>
              <a:t>|  2</a:t>
            </a:r>
          </a:p>
        </p:txBody>
      </p:sp>
      <p:sp>
        <p:nvSpPr>
          <p:cNvPr id="19" name="Date 4"/>
          <p:cNvSpPr txBox="1"/>
          <p:nvPr/>
        </p:nvSpPr>
        <p:spPr>
          <a:xfrm>
            <a:off x="396120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910F29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December 15, 2015</a:t>
            </a:r>
          </a:p>
        </p:txBody>
      </p:sp>
      <p:cxnSp>
        <p:nvCxnSpPr>
          <p:cNvPr id="20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con 4.3" descr="Scales of justice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571" y="2211172"/>
            <a:ext cx="1343780" cy="1343780"/>
          </a:xfrm>
          <a:prstGeom prst="rect">
            <a:avLst/>
          </a:prstGeom>
        </p:spPr>
      </p:pic>
      <p:pic>
        <p:nvPicPr>
          <p:cNvPr id="15" name="Icon 4.2" descr="Globe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90" y="2198472"/>
            <a:ext cx="1343780" cy="1343780"/>
          </a:xfrm>
          <a:prstGeom prst="rect">
            <a:avLst/>
          </a:prstGeom>
        </p:spPr>
      </p:pic>
      <p:pic>
        <p:nvPicPr>
          <p:cNvPr id="16" name="Icon 4.1" descr="Gavel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56" y="2209488"/>
            <a:ext cx="1334448" cy="1334448"/>
          </a:xfrm>
          <a:prstGeom prst="rect">
            <a:avLst/>
          </a:prstGeom>
        </p:spPr>
      </p:pic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C7EC2D23-2DFB-496F-B7BB-D251926F387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36B4ECAE-A7F1-4B0D-B274-AC58646E7A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273717D1-948F-4A14-8037-AF5A198F07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4D9AAF70-7724-4FFB-86EC-4745D13F3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6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5" descr="Allen Blair in background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Mitchell Hamline School of Law 5"/>
          <p:cNvSpPr txBox="1"/>
          <p:nvPr/>
        </p:nvSpPr>
        <p:spPr>
          <a:xfrm>
            <a:off x="4562593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 Mitchell Hamline School of Law  |  2</a:t>
            </a:r>
          </a:p>
        </p:txBody>
      </p:sp>
      <p:sp>
        <p:nvSpPr>
          <p:cNvPr id="14" name="Date 5"/>
          <p:cNvSpPr txBox="1"/>
          <p:nvPr/>
        </p:nvSpPr>
        <p:spPr>
          <a:xfrm>
            <a:off x="396120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December 15, 2015</a:t>
            </a:r>
          </a:p>
        </p:txBody>
      </p:sp>
      <p:cxnSp>
        <p:nvCxnSpPr>
          <p:cNvPr id="15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4A5110-9E5A-4B85-89AB-E4DB227A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0227"/>
            <a:ext cx="3434316" cy="5389259"/>
          </a:xfrm>
        </p:spPr>
        <p:txBody>
          <a:bodyPr anchor="t">
            <a:normAutofit/>
          </a:bodyPr>
          <a:lstStyle/>
          <a:p>
            <a:pPr algn="l"/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6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6" descr="Con Law textbook in backgr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Mitchell Hamline School of Law 6"/>
          <p:cNvSpPr txBox="1"/>
          <p:nvPr/>
        </p:nvSpPr>
        <p:spPr>
          <a:xfrm>
            <a:off x="4562593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 Mitchell Hamline School of Law  |  2</a:t>
            </a:r>
          </a:p>
        </p:txBody>
      </p:sp>
      <p:sp>
        <p:nvSpPr>
          <p:cNvPr id="14" name="Date 6"/>
          <p:cNvSpPr txBox="1"/>
          <p:nvPr/>
        </p:nvSpPr>
        <p:spPr>
          <a:xfrm>
            <a:off x="396120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December 15, 2015</a:t>
            </a:r>
          </a:p>
        </p:txBody>
      </p:sp>
      <p:cxnSp>
        <p:nvCxnSpPr>
          <p:cNvPr id="15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294CE1ED-6A9C-4BEF-B320-FE561565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0227"/>
            <a:ext cx="3434316" cy="5389259"/>
          </a:xfrm>
        </p:spPr>
        <p:txBody>
          <a:bodyPr anchor="t">
            <a:normAutofit/>
          </a:bodyPr>
          <a:lstStyle/>
          <a:p>
            <a:pPr algn="l"/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7" descr="Sharon Press in backgr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Mitchell Hamline School of Law 7"/>
          <p:cNvSpPr txBox="1"/>
          <p:nvPr/>
        </p:nvSpPr>
        <p:spPr>
          <a:xfrm>
            <a:off x="4562593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 Mitchell Hamline School of Law  |  2</a:t>
            </a:r>
          </a:p>
        </p:txBody>
      </p:sp>
      <p:sp>
        <p:nvSpPr>
          <p:cNvPr id="14" name="Date 7"/>
          <p:cNvSpPr txBox="1"/>
          <p:nvPr/>
        </p:nvSpPr>
        <p:spPr>
          <a:xfrm>
            <a:off x="396120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December 15, 2015</a:t>
            </a:r>
          </a:p>
        </p:txBody>
      </p:sp>
      <p:cxnSp>
        <p:nvCxnSpPr>
          <p:cNvPr id="15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0F6B8A8-CF00-4A7A-801B-DDFD2E59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0227"/>
            <a:ext cx="3434316" cy="5389259"/>
          </a:xfrm>
        </p:spPr>
        <p:txBody>
          <a:bodyPr anchor="t">
            <a:normAutofit/>
          </a:bodyPr>
          <a:lstStyle/>
          <a:p>
            <a:pPr algn="l"/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0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8" descr="Peter Knapp in backgr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Mitchell Hamline School of Law 8"/>
          <p:cNvSpPr txBox="1"/>
          <p:nvPr/>
        </p:nvSpPr>
        <p:spPr>
          <a:xfrm>
            <a:off x="4562593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 Mitchell Hamline School of Law  |  2</a:t>
            </a:r>
          </a:p>
        </p:txBody>
      </p:sp>
      <p:sp>
        <p:nvSpPr>
          <p:cNvPr id="14" name="Date 8"/>
          <p:cNvSpPr txBox="1"/>
          <p:nvPr/>
        </p:nvSpPr>
        <p:spPr>
          <a:xfrm>
            <a:off x="396120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December 15, 2015</a:t>
            </a:r>
          </a:p>
        </p:txBody>
      </p:sp>
      <p:cxnSp>
        <p:nvCxnSpPr>
          <p:cNvPr id="15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C0D8277D-1833-49FB-963E-A11DF646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0227"/>
            <a:ext cx="3434316" cy="5389259"/>
          </a:xfrm>
        </p:spPr>
        <p:txBody>
          <a:bodyPr anchor="t">
            <a:normAutofit/>
          </a:bodyPr>
          <a:lstStyle/>
          <a:p>
            <a:pPr algn="l"/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1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9" descr="Student in backgr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Mitchell Hamline School of Law 9"/>
          <p:cNvSpPr txBox="1"/>
          <p:nvPr/>
        </p:nvSpPr>
        <p:spPr>
          <a:xfrm>
            <a:off x="4562593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 Mitchell Hamline School of Law  |  2</a:t>
            </a:r>
          </a:p>
        </p:txBody>
      </p:sp>
      <p:sp>
        <p:nvSpPr>
          <p:cNvPr id="14" name="Date 9"/>
          <p:cNvSpPr txBox="1"/>
          <p:nvPr/>
        </p:nvSpPr>
        <p:spPr>
          <a:xfrm>
            <a:off x="396120" y="6339855"/>
            <a:ext cx="421451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Montserrat Light" panose="00000400000000000000" pitchFamily="2" charset="0"/>
                <a:cs typeface="Arial" panose="020B0604020202020204" pitchFamily="34" charset="0"/>
              </a:rPr>
              <a:t>December 15, 2015</a:t>
            </a:r>
          </a:p>
        </p:txBody>
      </p:sp>
      <p:cxnSp>
        <p:nvCxnSpPr>
          <p:cNvPr id="15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6120" y="6253238"/>
            <a:ext cx="8325555" cy="0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D792089-4491-4402-A435-C92BBEB0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0227"/>
            <a:ext cx="3434316" cy="5389259"/>
          </a:xfrm>
        </p:spPr>
        <p:txBody>
          <a:bodyPr anchor="t">
            <a:normAutofit/>
          </a:bodyPr>
          <a:lstStyle/>
          <a:p>
            <a:pPr algn="l"/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23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H">
      <a:majorFont>
        <a:latin typeface="Bembo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Montserrat</vt:lpstr>
      <vt:lpstr>Bembo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2018-08-23T18:58:37Z</dcterms:created>
  <dcterms:modified xsi:type="dcterms:W3CDTF">2018-08-23T20:55:57Z</dcterms:modified>
  <cp:category/>
</cp:coreProperties>
</file>