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4"/>
    <p:sldMasterId id="2147483764" r:id="rId5"/>
  </p:sldMasterIdLst>
  <p:notesMasterIdLst>
    <p:notesMasterId r:id="rId35"/>
  </p:notesMasterIdLst>
  <p:handoutMasterIdLst>
    <p:handoutMasterId r:id="rId36"/>
  </p:handoutMasterIdLst>
  <p:sldIdLst>
    <p:sldId id="394" r:id="rId6"/>
    <p:sldId id="367" r:id="rId7"/>
    <p:sldId id="375" r:id="rId8"/>
    <p:sldId id="383" r:id="rId9"/>
    <p:sldId id="365" r:id="rId10"/>
    <p:sldId id="366" r:id="rId11"/>
    <p:sldId id="385" r:id="rId12"/>
    <p:sldId id="387" r:id="rId13"/>
    <p:sldId id="379" r:id="rId14"/>
    <p:sldId id="369" r:id="rId15"/>
    <p:sldId id="372" r:id="rId16"/>
    <p:sldId id="376" r:id="rId17"/>
    <p:sldId id="380" r:id="rId18"/>
    <p:sldId id="381" r:id="rId19"/>
    <p:sldId id="382" r:id="rId20"/>
    <p:sldId id="370" r:id="rId21"/>
    <p:sldId id="371" r:id="rId22"/>
    <p:sldId id="373" r:id="rId23"/>
    <p:sldId id="378" r:id="rId24"/>
    <p:sldId id="388" r:id="rId25"/>
    <p:sldId id="389" r:id="rId26"/>
    <p:sldId id="390" r:id="rId27"/>
    <p:sldId id="391" r:id="rId28"/>
    <p:sldId id="392" r:id="rId29"/>
    <p:sldId id="393" r:id="rId30"/>
    <p:sldId id="363" r:id="rId31"/>
    <p:sldId id="361" r:id="rId32"/>
    <p:sldId id="362" r:id="rId33"/>
    <p:sldId id="386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1605DCF-EC6E-AF78-9145-A454FF3D41D7}" name="S. Kotev" initials="SK" userId="33ec77c4f442b28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1" autoAdjust="0"/>
    <p:restoredTop sz="96300" autoAdjust="0"/>
  </p:normalViewPr>
  <p:slideViewPr>
    <p:cSldViewPr snapToGrid="0">
      <p:cViewPr varScale="1">
        <p:scale>
          <a:sx n="118" d="100"/>
          <a:sy n="118" d="100"/>
        </p:scale>
        <p:origin x="93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hofer, Sean" userId="f27aff42-4b4b-4e1f-9d44-3344e48a68a3" providerId="ADAL" clId="{98867E95-1A68-4AA3-86E9-2913420DF66E}"/>
    <pc:docChg chg="modSld">
      <pc:chgData name="Felhofer, Sean" userId="f27aff42-4b4b-4e1f-9d44-3344e48a68a3" providerId="ADAL" clId="{98867E95-1A68-4AA3-86E9-2913420DF66E}" dt="2025-05-01T14:12:54.819" v="0"/>
      <pc:docMkLst>
        <pc:docMk/>
      </pc:docMkLst>
      <pc:sldChg chg="modSp mod">
        <pc:chgData name="Felhofer, Sean" userId="f27aff42-4b4b-4e1f-9d44-3344e48a68a3" providerId="ADAL" clId="{98867E95-1A68-4AA3-86E9-2913420DF66E}" dt="2025-05-01T14:12:54.819" v="0"/>
        <pc:sldMkLst>
          <pc:docMk/>
          <pc:sldMk cId="43552673" sldId="367"/>
        </pc:sldMkLst>
        <pc:spChg chg="ord">
          <ac:chgData name="Felhofer, Sean" userId="f27aff42-4b4b-4e1f-9d44-3344e48a68a3" providerId="ADAL" clId="{98867E95-1A68-4AA3-86E9-2913420DF66E}" dt="2025-05-01T14:12:54.819" v="0"/>
          <ac:spMkLst>
            <pc:docMk/>
            <pc:sldMk cId="43552673" sldId="367"/>
            <ac:spMk id="2" creationId="{64B39670-9466-B86A-119B-AF8F7DC40E9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184BF3-DA5D-BC1C-62A6-F069C22D04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192E42-A760-CE9F-85FE-386A515074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F4A3C-7B33-5945-9B49-9285CA3D1D31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B45D2-ADE2-E324-63DE-DE7F620723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75660-750E-F9F3-3334-D6A23403DC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CE2A0-5B4D-1F45-9FB0-97552A91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551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32FD2-DFA9-AB4F-AAB6-875B9746F06B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EF0E3-9F27-6546-8A84-80FCD66FA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2951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099393"/>
            <a:ext cx="6858000" cy="2387600"/>
          </a:xfrm>
          <a:ln>
            <a:noFill/>
          </a:ln>
        </p:spPr>
        <p:txBody>
          <a:bodyPr anchor="b"/>
          <a:lstStyle>
            <a:lvl1pPr algn="ctr"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79069"/>
            <a:ext cx="6858000" cy="1195431"/>
          </a:xfrm>
        </p:spPr>
        <p:txBody>
          <a:bodyPr/>
          <a:lstStyle>
            <a:lvl1pPr marL="0" indent="0" algn="ctr">
              <a:buNone/>
              <a:defRPr sz="1800" b="0" i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96CC9CAF-78D2-07A0-7777-870BCAAB07AA}"/>
              </a:ext>
            </a:extLst>
          </p:cNvPr>
          <p:cNvSpPr/>
          <p:nvPr userDrawn="1"/>
        </p:nvSpPr>
        <p:spPr>
          <a:xfrm flipH="1">
            <a:off x="7819338" y="2724198"/>
            <a:ext cx="1334057" cy="4146329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E7DFD7AE-4042-0598-31A0-E6D61680C868}"/>
              </a:ext>
            </a:extLst>
          </p:cNvPr>
          <p:cNvSpPr/>
          <p:nvPr userDrawn="1"/>
        </p:nvSpPr>
        <p:spPr>
          <a:xfrm rot="10800000" flipH="1">
            <a:off x="-9394" y="1"/>
            <a:ext cx="1334057" cy="414632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DB2B1-195F-4E59-B942-25764EDBF9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32759" y="1228860"/>
            <a:ext cx="2678482" cy="77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1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7495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01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13425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60774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5880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12245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47196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42040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8644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3417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DFA503-1C91-67B1-4A34-642D4FB82C7C}"/>
              </a:ext>
            </a:extLst>
          </p:cNvPr>
          <p:cNvSpPr/>
          <p:nvPr userDrawn="1"/>
        </p:nvSpPr>
        <p:spPr>
          <a:xfrm>
            <a:off x="-1" y="5575699"/>
            <a:ext cx="9144000" cy="1282301"/>
          </a:xfrm>
          <a:prstGeom prst="rect">
            <a:avLst/>
          </a:prstGeom>
          <a:solidFill>
            <a:srgbClr val="0072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54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BE7BE95A-9EE8-681F-C75A-294205B250D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63D8D7B-7483-C94D-7993-E2578B8C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B9E8E73D-016F-40C9-83A6-6A7A5ECB35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5997119"/>
            <a:ext cx="7886699" cy="317957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>
              <a:defRPr sz="750"/>
            </a:lvl2pPr>
            <a:lvl3pPr>
              <a:defRPr sz="750"/>
            </a:lvl3pPr>
            <a:lvl4pPr>
              <a:defRPr sz="750"/>
            </a:lvl4pPr>
            <a:lvl5pPr>
              <a:defRPr sz="750"/>
            </a:lvl5pPr>
          </a:lstStyle>
          <a:p>
            <a:pPr lvl="0"/>
            <a:r>
              <a:rPr lang="en-US" dirty="0"/>
              <a:t>Do not type in this area. This space is reserved for closed captions.</a:t>
            </a:r>
          </a:p>
        </p:txBody>
      </p:sp>
      <p:pic>
        <p:nvPicPr>
          <p:cNvPr id="2" name="Graphic 13">
            <a:extLst>
              <a:ext uri="{FF2B5EF4-FFF2-40B4-BE49-F238E27FC236}">
                <a16:creationId xmlns:a16="http://schemas.microsoft.com/office/drawing/2014/main" id="{046B8824-684C-541D-19CE-DBE626E3B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49" y="6515656"/>
            <a:ext cx="2245372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41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869202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70754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115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93764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58311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996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DFA503-1C91-67B1-4A34-642D4FB82C7C}"/>
              </a:ext>
            </a:extLst>
          </p:cNvPr>
          <p:cNvSpPr/>
          <p:nvPr userDrawn="1"/>
        </p:nvSpPr>
        <p:spPr>
          <a:xfrm>
            <a:off x="-1" y="5575699"/>
            <a:ext cx="9144000" cy="1282301"/>
          </a:xfrm>
          <a:prstGeom prst="rect">
            <a:avLst/>
          </a:prstGeom>
          <a:solidFill>
            <a:srgbClr val="0072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54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BE7BE95A-9EE8-681F-C75A-294205B250D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63D8D7B-7483-C94D-7993-E2578B8C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B9E8E73D-016F-40C9-83A6-6A7A5ECB35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5997119"/>
            <a:ext cx="7886699" cy="317957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>
              <a:defRPr sz="750"/>
            </a:lvl2pPr>
            <a:lvl3pPr>
              <a:defRPr sz="750"/>
            </a:lvl3pPr>
            <a:lvl4pPr>
              <a:defRPr sz="750"/>
            </a:lvl4pPr>
            <a:lvl5pPr>
              <a:defRPr sz="750"/>
            </a:lvl5pPr>
          </a:lstStyle>
          <a:p>
            <a:pPr lvl="0"/>
            <a:r>
              <a:rPr lang="en-US" dirty="0"/>
              <a:t>Do not type in this area. This space is reserved for closed captions.</a:t>
            </a:r>
          </a:p>
        </p:txBody>
      </p:sp>
      <p:pic>
        <p:nvPicPr>
          <p:cNvPr id="2" name="Graphic 13">
            <a:extLst>
              <a:ext uri="{FF2B5EF4-FFF2-40B4-BE49-F238E27FC236}">
                <a16:creationId xmlns:a16="http://schemas.microsoft.com/office/drawing/2014/main" id="{046B8824-684C-541D-19CE-DBE626E3B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49" y="6515656"/>
            <a:ext cx="2245372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7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268537"/>
            <a:ext cx="7886700" cy="2293938"/>
          </a:xfrm>
        </p:spPr>
        <p:txBody>
          <a:bodyPr anchor="b"/>
          <a:lstStyle>
            <a:lvl1pPr>
              <a:defRPr sz="4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E5BA2F6B-A167-6698-6A99-C730CD83F35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5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E5F48B09-7E1E-7C1F-FD68-65B906F4C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B79F87-F3AE-8EEA-42B9-0DB460D6975E}"/>
              </a:ext>
            </a:extLst>
          </p:cNvPr>
          <p:cNvSpPr/>
          <p:nvPr userDrawn="1"/>
        </p:nvSpPr>
        <p:spPr>
          <a:xfrm>
            <a:off x="-1" y="5575699"/>
            <a:ext cx="9144000" cy="1282301"/>
          </a:xfrm>
          <a:prstGeom prst="rect">
            <a:avLst/>
          </a:prstGeom>
          <a:solidFill>
            <a:srgbClr val="0072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id="{373BA938-B87A-6888-AB10-F1FEDB319BD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AF004ED4-DA37-1CE1-AB7C-947863AC1A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5997119"/>
            <a:ext cx="7886699" cy="317957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>
              <a:defRPr sz="750"/>
            </a:lvl2pPr>
            <a:lvl3pPr>
              <a:defRPr sz="750"/>
            </a:lvl3pPr>
            <a:lvl4pPr>
              <a:defRPr sz="750"/>
            </a:lvl4pPr>
            <a:lvl5pPr>
              <a:defRPr sz="750"/>
            </a:lvl5pPr>
          </a:lstStyle>
          <a:p>
            <a:pPr lvl="0"/>
            <a:r>
              <a:rPr lang="en-US" dirty="0"/>
              <a:t>Do not type in this area. This space is reserved for closed captions.</a:t>
            </a:r>
          </a:p>
        </p:txBody>
      </p:sp>
      <p:pic>
        <p:nvPicPr>
          <p:cNvPr id="7" name="Graphic 13">
            <a:extLst>
              <a:ext uri="{FF2B5EF4-FFF2-40B4-BE49-F238E27FC236}">
                <a16:creationId xmlns:a16="http://schemas.microsoft.com/office/drawing/2014/main" id="{200BA9DF-D958-86F7-47B8-CFF72BFD73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49" y="6515656"/>
            <a:ext cx="2245372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3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7"/>
            <a:ext cx="3886200" cy="34795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17675"/>
            <a:ext cx="3886200" cy="34874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7C68A37-9608-A3AE-D0FD-1BF2C5000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F19BC5-B5DC-0881-B125-A424D6F0B069}"/>
              </a:ext>
            </a:extLst>
          </p:cNvPr>
          <p:cNvSpPr/>
          <p:nvPr userDrawn="1"/>
        </p:nvSpPr>
        <p:spPr>
          <a:xfrm>
            <a:off x="-1" y="5575699"/>
            <a:ext cx="9144000" cy="1282301"/>
          </a:xfrm>
          <a:prstGeom prst="rect">
            <a:avLst/>
          </a:prstGeom>
          <a:solidFill>
            <a:srgbClr val="0072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0EED23E0-BECC-474E-C216-F28C83D7748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60908059-1D52-BD45-A215-2109ADEEFD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5997119"/>
            <a:ext cx="7886699" cy="317957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>
              <a:defRPr sz="750"/>
            </a:lvl2pPr>
            <a:lvl3pPr>
              <a:defRPr sz="750"/>
            </a:lvl3pPr>
            <a:lvl4pPr>
              <a:defRPr sz="750"/>
            </a:lvl4pPr>
            <a:lvl5pPr>
              <a:defRPr sz="750"/>
            </a:lvl5pPr>
          </a:lstStyle>
          <a:p>
            <a:pPr lvl="0"/>
            <a:r>
              <a:rPr lang="en-US" dirty="0"/>
              <a:t>Do not type in this area. This space is reserved for closed captions.</a:t>
            </a:r>
          </a:p>
        </p:txBody>
      </p:sp>
      <p:pic>
        <p:nvPicPr>
          <p:cNvPr id="11" name="Graphic 13">
            <a:extLst>
              <a:ext uri="{FF2B5EF4-FFF2-40B4-BE49-F238E27FC236}">
                <a16:creationId xmlns:a16="http://schemas.microsoft.com/office/drawing/2014/main" id="{5ACC1A6D-EAF1-B53C-44C8-FC5CE4C54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49" y="6515656"/>
            <a:ext cx="2245372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60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5DA2EB-38B2-9C9D-B280-AC0D588E5967}"/>
              </a:ext>
            </a:extLst>
          </p:cNvPr>
          <p:cNvSpPr/>
          <p:nvPr userDrawn="1"/>
        </p:nvSpPr>
        <p:spPr>
          <a:xfrm>
            <a:off x="-1" y="5575699"/>
            <a:ext cx="9144000" cy="1282301"/>
          </a:xfrm>
          <a:prstGeom prst="rect">
            <a:avLst/>
          </a:prstGeom>
          <a:solidFill>
            <a:srgbClr val="0072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CAD366DA-7F06-B53E-CC39-901E409D312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6ABB8825-FCEB-8292-220E-FCDDC369D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5997119"/>
            <a:ext cx="7886699" cy="317957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>
              <a:defRPr sz="750"/>
            </a:lvl2pPr>
            <a:lvl3pPr>
              <a:defRPr sz="750"/>
            </a:lvl3pPr>
            <a:lvl4pPr>
              <a:defRPr sz="750"/>
            </a:lvl4pPr>
            <a:lvl5pPr>
              <a:defRPr sz="750"/>
            </a:lvl5pPr>
          </a:lstStyle>
          <a:p>
            <a:pPr lvl="0"/>
            <a:r>
              <a:rPr lang="en-US" dirty="0"/>
              <a:t>Do not type in this area. This space is reserved for closed captions.</a:t>
            </a:r>
          </a:p>
        </p:txBody>
      </p:sp>
      <p:pic>
        <p:nvPicPr>
          <p:cNvPr id="8" name="Graphic 13">
            <a:extLst>
              <a:ext uri="{FF2B5EF4-FFF2-40B4-BE49-F238E27FC236}">
                <a16:creationId xmlns:a16="http://schemas.microsoft.com/office/drawing/2014/main" id="{9147DED8-C6D5-6DB1-A42B-35D0EC1A9C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49" y="6515656"/>
            <a:ext cx="2245372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1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6173" y="457200"/>
            <a:ext cx="2949178" cy="1600200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8650" y="457202"/>
            <a:ext cx="4629150" cy="4872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6173" y="2057400"/>
            <a:ext cx="2949178" cy="3272482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DD952C-A9F5-B6BA-8649-E094F08FE019}"/>
              </a:ext>
            </a:extLst>
          </p:cNvPr>
          <p:cNvSpPr/>
          <p:nvPr userDrawn="1"/>
        </p:nvSpPr>
        <p:spPr>
          <a:xfrm>
            <a:off x="-1" y="5575699"/>
            <a:ext cx="9144000" cy="1282301"/>
          </a:xfrm>
          <a:prstGeom prst="rect">
            <a:avLst/>
          </a:prstGeom>
          <a:solidFill>
            <a:srgbClr val="0072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382A2282-23D2-ACE2-8E29-CAD1DFA6D54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91394BE0-F968-561E-7C73-4EC4460F48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5997119"/>
            <a:ext cx="7886699" cy="317957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>
              <a:defRPr sz="750"/>
            </a:lvl2pPr>
            <a:lvl3pPr>
              <a:defRPr sz="750"/>
            </a:lvl3pPr>
            <a:lvl4pPr>
              <a:defRPr sz="750"/>
            </a:lvl4pPr>
            <a:lvl5pPr>
              <a:defRPr sz="750"/>
            </a:lvl5pPr>
          </a:lstStyle>
          <a:p>
            <a:pPr lvl="0"/>
            <a:r>
              <a:rPr lang="en-US" dirty="0"/>
              <a:t>Do not type in this area. This space is reserved for closed captions.</a:t>
            </a:r>
          </a:p>
        </p:txBody>
      </p:sp>
      <p:pic>
        <p:nvPicPr>
          <p:cNvPr id="11" name="Graphic 13">
            <a:extLst>
              <a:ext uri="{FF2B5EF4-FFF2-40B4-BE49-F238E27FC236}">
                <a16:creationId xmlns:a16="http://schemas.microsoft.com/office/drawing/2014/main" id="{C90E0487-C600-AFD1-0A88-CC4A65A54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49" y="6515656"/>
            <a:ext cx="2245372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0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2"/>
            <a:ext cx="4629150" cy="4856202"/>
          </a:xfrm>
        </p:spPr>
        <p:txBody>
          <a:bodyPr/>
          <a:lstStyle>
            <a:lvl1pPr marL="0" indent="0">
              <a:buNone/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2"/>
            <a:ext cx="2949178" cy="3256003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4E2879-F5A2-BD23-2D65-EC1E9EF8C09B}"/>
              </a:ext>
            </a:extLst>
          </p:cNvPr>
          <p:cNvSpPr/>
          <p:nvPr userDrawn="1"/>
        </p:nvSpPr>
        <p:spPr>
          <a:xfrm>
            <a:off x="-1" y="5575699"/>
            <a:ext cx="9144000" cy="1282301"/>
          </a:xfrm>
          <a:prstGeom prst="rect">
            <a:avLst/>
          </a:prstGeom>
          <a:solidFill>
            <a:srgbClr val="00729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1E1E46FC-1A16-4BE9-50A4-32FDA559751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E65E0224-9C8B-D061-1AA7-DEACD6A73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5997119"/>
            <a:ext cx="7886699" cy="317957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  <a:lvl2pPr>
              <a:defRPr sz="750"/>
            </a:lvl2pPr>
            <a:lvl3pPr>
              <a:defRPr sz="750"/>
            </a:lvl3pPr>
            <a:lvl4pPr>
              <a:defRPr sz="750"/>
            </a:lvl4pPr>
            <a:lvl5pPr>
              <a:defRPr sz="750"/>
            </a:lvl5pPr>
          </a:lstStyle>
          <a:p>
            <a:pPr lvl="0"/>
            <a:r>
              <a:rPr lang="en-US" dirty="0"/>
              <a:t>Do not type in this area. This space is reserved for closed captions.</a:t>
            </a:r>
          </a:p>
        </p:txBody>
      </p:sp>
      <p:pic>
        <p:nvPicPr>
          <p:cNvPr id="12" name="Graphic 13">
            <a:extLst>
              <a:ext uri="{FF2B5EF4-FFF2-40B4-BE49-F238E27FC236}">
                <a16:creationId xmlns:a16="http://schemas.microsoft.com/office/drawing/2014/main" id="{9FFF27C2-4164-3E39-1C43-65CB454848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49" y="6515656"/>
            <a:ext cx="2245372" cy="11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8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16917041-940A-714B-6DBB-73FAD0CB2556}"/>
              </a:ext>
            </a:extLst>
          </p:cNvPr>
          <p:cNvSpPr/>
          <p:nvPr userDrawn="1"/>
        </p:nvSpPr>
        <p:spPr>
          <a:xfrm flipH="1">
            <a:off x="7819338" y="2724198"/>
            <a:ext cx="1334057" cy="4146329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E4280EB6-1881-54D0-F507-563D1694304F}"/>
              </a:ext>
            </a:extLst>
          </p:cNvPr>
          <p:cNvSpPr/>
          <p:nvPr userDrawn="1"/>
        </p:nvSpPr>
        <p:spPr>
          <a:xfrm rot="10800000" flipH="1">
            <a:off x="-9394" y="1"/>
            <a:ext cx="1334057" cy="414632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8EAC1D-0A3A-77C4-3FD2-052D5A4FD2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32759" y="1228860"/>
            <a:ext cx="2678482" cy="77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3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1872AE2-F7EF-C602-DE68-9EDCFE912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2"/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0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5FE81-0B7B-FF4B-843E-FA4AC1FAD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739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81" r:id="rId17"/>
    <p:sldLayoutId id="2147483782" r:id="rId18"/>
  </p:sldLayoutIdLst>
  <p:hf hd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acrnet.org/page/ADR" TargetMode="External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@StephenKotev.com" TargetMode="External"/><Relationship Id="rId2" Type="http://schemas.openxmlformats.org/officeDocument/2006/relationships/hyperlink" Target="mailto:MaryaKolman@gmail.com" TargetMode="External"/><Relationship Id="rId1" Type="http://schemas.openxmlformats.org/officeDocument/2006/relationships/slideLayout" Target="../slideLayouts/slideLayout26.xml"/><Relationship Id="rId4" Type="http://schemas.openxmlformats.org/officeDocument/2006/relationships/hyperlink" Target="mailto:Susan@SusanYatesLLC.com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itle 3">
            <a:extLst>
              <a:ext uri="{FF2B5EF4-FFF2-40B4-BE49-F238E27FC236}">
                <a16:creationId xmlns:a16="http://schemas.microsoft.com/office/drawing/2014/main" id="{C02598B9-030D-28CC-48B9-55F6BD9D9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14428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Association for </a:t>
            </a:r>
            <a:br>
              <a:rPr lang="en-US" dirty="0"/>
            </a:br>
            <a:r>
              <a:rPr lang="en-US" dirty="0"/>
              <a:t>Conflict Resolution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ADR Safety Planning: Recommended Guidance</a:t>
            </a:r>
          </a:p>
        </p:txBody>
      </p:sp>
    </p:spTree>
    <p:extLst>
      <p:ext uri="{BB962C8B-B14F-4D97-AF65-F5344CB8AC3E}">
        <p14:creationId xmlns:p14="http://schemas.microsoft.com/office/powerpoint/2010/main" val="3036699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E18EDF8-D7AE-001F-74AC-C167E906A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7769B-75F0-E584-73B0-C7CD28F1A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Be prepared for whatever situations you may encounter</a:t>
            </a:r>
          </a:p>
          <a:p>
            <a:endParaRPr lang="en-US" sz="1200" dirty="0"/>
          </a:p>
          <a:p>
            <a:r>
              <a:rPr lang="en-US" sz="2800" dirty="0"/>
              <a:t>Avoid second guessing yourself after an event and wondering if you should have handled it differently</a:t>
            </a:r>
          </a:p>
          <a:p>
            <a:endParaRPr lang="en-US" sz="1200" dirty="0"/>
          </a:p>
          <a:p>
            <a:r>
              <a:rPr lang="en-US" sz="2800" dirty="0"/>
              <a:t>Makes the process safer – in the moment decisions may be reactionary and based on incomplete or inaccurate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CAEDC-87ED-19B1-A0E1-58945E62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Benefits of Advanced Planning </a:t>
            </a:r>
          </a:p>
        </p:txBody>
      </p:sp>
    </p:spTree>
    <p:extLst>
      <p:ext uri="{BB962C8B-B14F-4D97-AF65-F5344CB8AC3E}">
        <p14:creationId xmlns:p14="http://schemas.microsoft.com/office/powerpoint/2010/main" val="2124186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B6DC7C1-CA3B-7D7C-C7EF-050FFA1A5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0991C-7456-6DD2-BFFF-8A70CC09D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Specific protocols and protections to maintain a safe environment for your dispute resolution practice</a:t>
            </a:r>
          </a:p>
          <a:p>
            <a:endParaRPr lang="en-US" sz="2400" dirty="0"/>
          </a:p>
          <a:p>
            <a:r>
              <a:rPr lang="en-US" sz="2400" dirty="0"/>
              <a:t>Procedures to identify and address any potentially violent or emergency situations that may arise</a:t>
            </a:r>
          </a:p>
          <a:p>
            <a:endParaRPr lang="en-US" sz="2400" dirty="0"/>
          </a:p>
          <a:p>
            <a:r>
              <a:rPr lang="en-US" sz="2400" dirty="0"/>
              <a:t>A plan developed in advance when there is time for careful planning and forethought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4D77E2-EBF2-D166-8DC5-97D98CC7D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What is a Safety Plan?</a:t>
            </a:r>
          </a:p>
        </p:txBody>
      </p:sp>
    </p:spTree>
    <p:extLst>
      <p:ext uri="{BB962C8B-B14F-4D97-AF65-F5344CB8AC3E}">
        <p14:creationId xmlns:p14="http://schemas.microsoft.com/office/powerpoint/2010/main" val="3260706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E40ED0F-B363-4E55-789F-346E09D7F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E2D82-F780-2BDF-6984-D6BAAD0E5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449401"/>
            <a:ext cx="7886700" cy="3454829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Take a fresh look at building – evaluate relative safety and identify ways to make it safer</a:t>
            </a:r>
          </a:p>
          <a:p>
            <a:r>
              <a:rPr lang="en-US" sz="2800" dirty="0"/>
              <a:t>Entrances, hallways, reception areas</a:t>
            </a:r>
          </a:p>
          <a:p>
            <a:r>
              <a:rPr lang="en-US" sz="2800" dirty="0"/>
              <a:t>Panic buttons, telephones, safety cameras, security doors, metal detectors, security personnel </a:t>
            </a:r>
          </a:p>
          <a:p>
            <a:r>
              <a:rPr lang="en-US" sz="2800" dirty="0"/>
              <a:t>Shelter in place locations and areas that could be used to ambush or evade detection</a:t>
            </a:r>
          </a:p>
          <a:p>
            <a:r>
              <a:rPr lang="en-US" sz="2800" dirty="0"/>
              <a:t>Safe options for participants with disabilities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E1CA91-6AB5-B4F6-ABD5-3CC6B3A76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Safety Plan – Site Safety</a:t>
            </a:r>
          </a:p>
        </p:txBody>
      </p:sp>
    </p:spTree>
    <p:extLst>
      <p:ext uri="{BB962C8B-B14F-4D97-AF65-F5344CB8AC3E}">
        <p14:creationId xmlns:p14="http://schemas.microsoft.com/office/powerpoint/2010/main" val="730088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C862B56-5628-BA7E-BAEC-E01737042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654E4-5D6F-CD43-D655-0CCBC25F4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194959"/>
            <a:ext cx="7886700" cy="345482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Procedure to summon help.  911 or building security?</a:t>
            </a:r>
          </a:p>
          <a:p>
            <a:r>
              <a:rPr lang="en-US" sz="2800" dirty="0"/>
              <a:t>Trained personnel for CPR, AEDs, first aid</a:t>
            </a:r>
          </a:p>
          <a:p>
            <a:r>
              <a:rPr lang="en-US" sz="2800" dirty="0"/>
              <a:t>Process to separate people quickly</a:t>
            </a:r>
          </a:p>
          <a:p>
            <a:r>
              <a:rPr lang="en-US" sz="2800" dirty="0"/>
              <a:t>Safest way to exit building.  Is it accessible?</a:t>
            </a:r>
          </a:p>
          <a:p>
            <a:r>
              <a:rPr lang="en-US" sz="2800" dirty="0"/>
              <a:t>Emergency communication plan</a:t>
            </a:r>
          </a:p>
          <a:p>
            <a:r>
              <a:rPr lang="en-US" sz="2800" dirty="0"/>
              <a:t>Training and practice of emergency protocols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A99F34-99D9-0E96-4453-510F99BE9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Safety Plan – Emergency Protocols</a:t>
            </a:r>
          </a:p>
        </p:txBody>
      </p:sp>
    </p:spTree>
    <p:extLst>
      <p:ext uri="{BB962C8B-B14F-4D97-AF65-F5344CB8AC3E}">
        <p14:creationId xmlns:p14="http://schemas.microsoft.com/office/powerpoint/2010/main" val="2747859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9481C5C-9565-9080-C7E3-466766E590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09EC8-312F-3EA0-9512-CB4218A13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8397"/>
            <a:ext cx="7886700" cy="3568626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Presence of weapons can enable participant to turn a process violent or even deadly.  </a:t>
            </a:r>
          </a:p>
          <a:p>
            <a:r>
              <a:rPr lang="en-US" sz="2800" dirty="0"/>
              <a:t>What is your weapons policy?</a:t>
            </a:r>
          </a:p>
          <a:p>
            <a:r>
              <a:rPr lang="en-US" sz="2800" dirty="0"/>
              <a:t>Is it enforced?  How?</a:t>
            </a:r>
          </a:p>
          <a:p>
            <a:r>
              <a:rPr lang="en-US" sz="2800" dirty="0"/>
              <a:t>What about participants who are required to be armed?</a:t>
            </a:r>
          </a:p>
          <a:p>
            <a:r>
              <a:rPr lang="en-US" sz="2800" dirty="0"/>
              <a:t>What about those concerned about protection constitutional rights ?  </a:t>
            </a:r>
          </a:p>
          <a:p>
            <a:r>
              <a:rPr lang="en-US" sz="2800" dirty="0"/>
              <a:t>Notify participants of policy in advance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D01D6A-2596-8CBA-937C-F1F5C0CAC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32" y="41819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Safety Plan – Weapons Policy</a:t>
            </a:r>
          </a:p>
        </p:txBody>
      </p:sp>
    </p:spTree>
    <p:extLst>
      <p:ext uri="{BB962C8B-B14F-4D97-AF65-F5344CB8AC3E}">
        <p14:creationId xmlns:p14="http://schemas.microsoft.com/office/powerpoint/2010/main" val="2011366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27F0D9C-AF5F-B1D5-9E0B-9669938D7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189E3-FA1B-2A2C-7D45-8D1CCA29B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314723"/>
            <a:ext cx="7886700" cy="345482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Individual preliminary meetings</a:t>
            </a:r>
          </a:p>
          <a:p>
            <a:r>
              <a:rPr lang="en-US" sz="2800" dirty="0"/>
              <a:t>Process adjustments (change location, all caucus, virtual, stricter ground rules, etc.)</a:t>
            </a:r>
          </a:p>
          <a:p>
            <a:r>
              <a:rPr lang="en-US" sz="2800" dirty="0"/>
              <a:t>Be prepared to use effective de-escalation techniques, if needed</a:t>
            </a:r>
          </a:p>
          <a:p>
            <a:r>
              <a:rPr lang="en-US" sz="2800" dirty="0"/>
              <a:t>Advanced plans for quick termination, if needed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F4F77-23FA-53B0-BE43-CE631977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Elements of a Safety Plan –  Process Safety Protocols</a:t>
            </a:r>
          </a:p>
        </p:txBody>
      </p:sp>
    </p:spTree>
    <p:extLst>
      <p:ext uri="{BB962C8B-B14F-4D97-AF65-F5344CB8AC3E}">
        <p14:creationId xmlns:p14="http://schemas.microsoft.com/office/powerpoint/2010/main" val="4245577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3013C75-0626-FB66-5D0A-985D78C9B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E4872-D130-EE56-2D5A-C340F05C2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102072"/>
            <a:ext cx="7886700" cy="3454829"/>
          </a:xfrm>
        </p:spPr>
        <p:txBody>
          <a:bodyPr>
            <a:normAutofit lnSpcReduction="10000"/>
          </a:bodyPr>
          <a:lstStyle/>
          <a:p>
            <a:r>
              <a:rPr lang="en-US" sz="3500" dirty="0"/>
              <a:t>Do you know?  Have you seen it?</a:t>
            </a:r>
          </a:p>
          <a:p>
            <a:endParaRPr lang="en-US" sz="1200" dirty="0"/>
          </a:p>
          <a:p>
            <a:r>
              <a:rPr lang="en-US" sz="3500" dirty="0"/>
              <a:t>Is it shared with all the people who work there?  </a:t>
            </a:r>
          </a:p>
          <a:p>
            <a:endParaRPr lang="en-US" sz="1200" dirty="0"/>
          </a:p>
          <a:p>
            <a:r>
              <a:rPr lang="en-US" sz="3500" dirty="0"/>
              <a:t>Is it updated regularly?  Does it need to be updated?</a:t>
            </a:r>
          </a:p>
          <a:p>
            <a:endParaRPr lang="en-US" sz="35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F89B6D-630F-9CD1-F0BE-A4E338AB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Do you or your organization have a safety plan?</a:t>
            </a:r>
          </a:p>
        </p:txBody>
      </p:sp>
    </p:spTree>
    <p:extLst>
      <p:ext uri="{BB962C8B-B14F-4D97-AF65-F5344CB8AC3E}">
        <p14:creationId xmlns:p14="http://schemas.microsoft.com/office/powerpoint/2010/main" val="60601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CF9DDA3-2431-9F05-A3EE-41761E33C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26BD2-740D-673B-ED3F-19CF34747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Ensure that safety plan includes procedurally fair processes and is not discriminatory towards any group</a:t>
            </a:r>
          </a:p>
          <a:p>
            <a:endParaRPr lang="en-US" sz="1400" dirty="0"/>
          </a:p>
          <a:p>
            <a:r>
              <a:rPr lang="en-US" sz="2800" dirty="0"/>
              <a:t>Bias-resistant practices are designed to mitigate the impact of implicit or unconscious bias, such as bias against people with mental illness or people of a specific nationality, culture, religion or ability background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5F672F-597E-DC3D-3F4C-8153C4993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Avoiding Bias</a:t>
            </a:r>
          </a:p>
        </p:txBody>
      </p:sp>
    </p:spTree>
    <p:extLst>
      <p:ext uri="{BB962C8B-B14F-4D97-AF65-F5344CB8AC3E}">
        <p14:creationId xmlns:p14="http://schemas.microsoft.com/office/powerpoint/2010/main" val="3191085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2C36E21-B096-9AA5-C44B-C267C3359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895BD-5679-1459-D0C8-AB60CFE3B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017011"/>
            <a:ext cx="7886700" cy="345482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Advance planning provides opportunity to examine safety plans and look for areas where decisions could be based on explicit or implicit biases.</a:t>
            </a:r>
          </a:p>
          <a:p>
            <a:endParaRPr lang="en-US" sz="2800" dirty="0"/>
          </a:p>
          <a:p>
            <a:r>
              <a:rPr lang="en-US" sz="2800" dirty="0"/>
              <a:t>Conflict resolvers can than substitute bias-resistant practices.</a:t>
            </a:r>
          </a:p>
          <a:p>
            <a:endParaRPr lang="en-US" sz="2800" dirty="0"/>
          </a:p>
          <a:p>
            <a:r>
              <a:rPr lang="en-US" sz="2800" dirty="0"/>
              <a:t>Use techniques that are behavior-based, not diagnosis or group based, to avoid bias.</a:t>
            </a:r>
          </a:p>
          <a:p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0BDB0F-B32E-602A-822C-75B151BA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Avoiding Bias</a:t>
            </a:r>
          </a:p>
        </p:txBody>
      </p:sp>
    </p:spTree>
    <p:extLst>
      <p:ext uri="{BB962C8B-B14F-4D97-AF65-F5344CB8AC3E}">
        <p14:creationId xmlns:p14="http://schemas.microsoft.com/office/powerpoint/2010/main" val="2498638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935B30-855D-3C9A-0302-685E0205D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04AC-A724-EA3B-BE45-78D5B764B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32" y="254860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Hypotheticals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EF31DD8-1510-538A-FD07-99E3A1DF9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39670-9466-B86A-119B-AF8F7DC4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Guidance Drafters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30740-FBE1-BAE9-DEDC-D1A8F0989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/>
              <a:t>Lewis Dabney, Executive Director, Key Bridge Foundation</a:t>
            </a:r>
          </a:p>
          <a:p>
            <a:endParaRPr lang="en-US" sz="2200" dirty="0"/>
          </a:p>
          <a:p>
            <a:r>
              <a:rPr lang="en-US" sz="2200" dirty="0"/>
              <a:t>Marya Cody Kolman, Manager Dispute Resolution Section, Supreme Court of Ohio</a:t>
            </a:r>
          </a:p>
          <a:p>
            <a:endParaRPr lang="en-US" sz="1200" dirty="0"/>
          </a:p>
          <a:p>
            <a:r>
              <a:rPr lang="en-US" sz="2200" dirty="0"/>
              <a:t>Stephen Kotev, Leadership Coach, Embodiment Educator, Conflict Resolution Consultant</a:t>
            </a:r>
          </a:p>
          <a:p>
            <a:endParaRPr lang="en-US" sz="1200" dirty="0"/>
          </a:p>
          <a:p>
            <a:r>
              <a:rPr lang="en-US" sz="2200" dirty="0"/>
              <a:t>Susan M. Yates, CEO, Susan Yates LLC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3552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935B30-855D-3C9A-0302-685E0205D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1548A-40C6-F099-DF0F-1B699FE7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106" y="2006747"/>
            <a:ext cx="8725785" cy="7828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The Parties Stand Up </a:t>
            </a:r>
          </a:p>
          <a:p>
            <a:pPr marL="0" indent="0" algn="ctr">
              <a:buNone/>
            </a:pPr>
            <a:r>
              <a:rPr lang="en-US" sz="3200" dirty="0"/>
              <a:t>and Start Yelling at Each Other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604AC-A724-EA3B-BE45-78D5B764B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would you do if:</a:t>
            </a:r>
          </a:p>
        </p:txBody>
      </p:sp>
    </p:spTree>
    <p:extLst>
      <p:ext uri="{BB962C8B-B14F-4D97-AF65-F5344CB8AC3E}">
        <p14:creationId xmlns:p14="http://schemas.microsoft.com/office/powerpoint/2010/main" val="599941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935B30-855D-3C9A-0302-685E0205D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1548A-40C6-F099-DF0F-1B699FE7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413" y="2378519"/>
            <a:ext cx="7886700" cy="782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One Party Threatens to Hit the Other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604AC-A724-EA3B-BE45-78D5B764B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would you do if:</a:t>
            </a:r>
          </a:p>
        </p:txBody>
      </p:sp>
    </p:spTree>
    <p:extLst>
      <p:ext uri="{BB962C8B-B14F-4D97-AF65-F5344CB8AC3E}">
        <p14:creationId xmlns:p14="http://schemas.microsoft.com/office/powerpoint/2010/main" val="653853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935B30-855D-3C9A-0302-685E0205D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1548A-40C6-F099-DF0F-1B699FE7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50927"/>
            <a:ext cx="7886700" cy="3454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In Your Current Practice, how would You Summon Help in the Midst of a Violent or Volatile Situation?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604AC-A724-EA3B-BE45-78D5B764B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would you do if:</a:t>
            </a:r>
          </a:p>
        </p:txBody>
      </p:sp>
    </p:spTree>
    <p:extLst>
      <p:ext uri="{BB962C8B-B14F-4D97-AF65-F5344CB8AC3E}">
        <p14:creationId xmlns:p14="http://schemas.microsoft.com/office/powerpoint/2010/main" val="2798654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935B30-855D-3C9A-0302-685E0205D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1548A-40C6-F099-DF0F-1B699FE7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72192"/>
            <a:ext cx="7886700" cy="3454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You Call a Caucus and Learn that One of the Parties Isn’t where You Left Them…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604AC-A724-EA3B-BE45-78D5B764B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would you do if:</a:t>
            </a:r>
          </a:p>
        </p:txBody>
      </p:sp>
    </p:spTree>
    <p:extLst>
      <p:ext uri="{BB962C8B-B14F-4D97-AF65-F5344CB8AC3E}">
        <p14:creationId xmlns:p14="http://schemas.microsoft.com/office/powerpoint/2010/main" val="2498714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935B30-855D-3C9A-0302-685E0205D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1548A-40C6-F099-DF0F-1B699FE7D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36750"/>
            <a:ext cx="7886700" cy="34548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Someone Brings A </a:t>
            </a:r>
          </a:p>
          <a:p>
            <a:pPr marL="0" indent="0" algn="ctr">
              <a:buNone/>
            </a:pPr>
            <a:r>
              <a:rPr lang="en-US" sz="3200" dirty="0"/>
              <a:t>Weapon to the Session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604AC-A724-EA3B-BE45-78D5B764B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00062"/>
            <a:ext cx="78867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would you do if:</a:t>
            </a:r>
          </a:p>
        </p:txBody>
      </p:sp>
    </p:spTree>
    <p:extLst>
      <p:ext uri="{BB962C8B-B14F-4D97-AF65-F5344CB8AC3E}">
        <p14:creationId xmlns:p14="http://schemas.microsoft.com/office/powerpoint/2010/main" val="1762093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4935B30-855D-3C9A-0302-685E0205D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04AC-A724-EA3B-BE45-78D5B764B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35" y="2371392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How can You Account for Your own Bias as You Discern these Responses to Physical Safety Challenges?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7928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E6255-1D29-D1B1-CDB6-C6433930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1671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What was most valuable to you from today’s session?</a:t>
            </a:r>
          </a:p>
        </p:txBody>
      </p:sp>
    </p:spTree>
    <p:extLst>
      <p:ext uri="{BB962C8B-B14F-4D97-AF65-F5344CB8AC3E}">
        <p14:creationId xmlns:p14="http://schemas.microsoft.com/office/powerpoint/2010/main" val="434468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0C1EF-F09D-C012-4AAB-6B11E1F2D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Guidance for Physically Safe Conflict Resolution: A Bias-Resistant Approach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>
                <a:hlinkClick r:id="rId2"/>
              </a:rPr>
              <a:t>https://acrnet.org/page/ADR</a:t>
            </a:r>
            <a:r>
              <a:rPr lang="en-US" sz="280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3335A9-26FF-FC0D-6E0E-FE732E00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Resource:</a:t>
            </a:r>
          </a:p>
        </p:txBody>
      </p:sp>
    </p:spTree>
    <p:extLst>
      <p:ext uri="{BB962C8B-B14F-4D97-AF65-F5344CB8AC3E}">
        <p14:creationId xmlns:p14="http://schemas.microsoft.com/office/powerpoint/2010/main" val="840590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5F9F9-DEF8-51D1-13CB-719B6D71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Marya</a:t>
            </a:r>
            <a:r>
              <a:rPr lang="en-US" dirty="0"/>
              <a:t> Cody Kolman – </a:t>
            </a:r>
            <a:r>
              <a:rPr lang="en-US" dirty="0">
                <a:hlinkClick r:id="rId2"/>
              </a:rPr>
              <a:t>MaryaKolman@gmail.com</a:t>
            </a:r>
            <a:r>
              <a:rPr lang="en-US" dirty="0"/>
              <a:t> 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Stephen Kotev - </a:t>
            </a:r>
            <a:r>
              <a:rPr lang="en-US" dirty="0">
                <a:solidFill>
                  <a:srgbClr val="5E5E5E"/>
                </a:solidFill>
                <a:latin typeface="Google Sans"/>
                <a:hlinkClick r:id="rId3"/>
              </a:rPr>
              <a:t>Stephen@StephenKotev.com</a:t>
            </a:r>
            <a:r>
              <a:rPr lang="en-US" dirty="0">
                <a:solidFill>
                  <a:srgbClr val="5E5E5E"/>
                </a:solidFill>
                <a:latin typeface="Google Sans"/>
              </a:rPr>
              <a:t> </a:t>
            </a:r>
            <a:endParaRPr lang="en-US" b="0" i="0" dirty="0">
              <a:solidFill>
                <a:srgbClr val="5E5E5E"/>
              </a:solidFill>
              <a:effectLst/>
              <a:latin typeface="Google Sans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Susan M. Yates – </a:t>
            </a:r>
            <a:r>
              <a:rPr lang="en-US" dirty="0">
                <a:solidFill>
                  <a:srgbClr val="222222"/>
                </a:solidFill>
                <a:latin typeface="Google Sans"/>
                <a:hlinkClick r:id="rId4"/>
              </a:rPr>
              <a:t>Susan@SusanYatesLLC.com</a:t>
            </a:r>
            <a:r>
              <a:rPr lang="en-US" dirty="0">
                <a:solidFill>
                  <a:srgbClr val="222222"/>
                </a:solidFill>
                <a:latin typeface="Google Sans"/>
              </a:rPr>
              <a:t> </a:t>
            </a:r>
            <a:endParaRPr lang="en-US" b="0" i="0" dirty="0">
              <a:solidFill>
                <a:srgbClr val="222222"/>
              </a:solidFill>
              <a:effectLst/>
              <a:latin typeface="Google Sans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2707A1-B11C-5CA8-77B4-1CC7A9139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5774696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E6255-1D29-D1B1-CDB6-C6433930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95" y="18395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10405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2046F86-9D5A-E338-2328-30F6AD832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C6C9E-880F-C573-4E3C-49BA0A389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Participants will: </a:t>
            </a:r>
          </a:p>
          <a:p>
            <a:r>
              <a:rPr lang="en-US" sz="2400" dirty="0"/>
              <a:t>Identify possible safety issues in their conflict resolution processes.</a:t>
            </a:r>
          </a:p>
          <a:p>
            <a:r>
              <a:rPr lang="en-US" sz="2400" dirty="0"/>
              <a:t>Consider how to help protect the physical safety of all participants in their conflict resolution processes.</a:t>
            </a:r>
          </a:p>
          <a:p>
            <a:r>
              <a:rPr lang="en-US" sz="2400" dirty="0"/>
              <a:t>Consider how to avoid bias in safety plans and safety practices.</a:t>
            </a:r>
          </a:p>
          <a:p>
            <a:r>
              <a:rPr lang="en-US" sz="2400" dirty="0"/>
              <a:t>Learn how to develop or improve bias-resistant safety plans.</a:t>
            </a:r>
          </a:p>
          <a:p>
            <a:r>
              <a:rPr lang="en-US" sz="2400" dirty="0"/>
              <a:t>Begin preliminary steps to create or improve a bias-resistant safety plan in their practices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6939DC-77EB-6542-DA8C-26F5097C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362534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F55A2-314D-AAD8-4070-C4A7B9AAD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57" y="2690112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When Were you Trained, and </a:t>
            </a:r>
            <a:br>
              <a:rPr lang="en-US" sz="4000" dirty="0"/>
            </a:br>
            <a:r>
              <a:rPr lang="en-US" sz="4000" dirty="0"/>
              <a:t>What Were You Taught </a:t>
            </a:r>
            <a:br>
              <a:rPr lang="en-US" sz="4000" dirty="0"/>
            </a:br>
            <a:r>
              <a:rPr lang="en-US" sz="4000" dirty="0"/>
              <a:t>About Physical Safety </a:t>
            </a:r>
            <a:br>
              <a:rPr lang="en-US" sz="4000" dirty="0"/>
            </a:br>
            <a:r>
              <a:rPr lang="en-US" sz="4000" dirty="0"/>
              <a:t>in that Training?</a:t>
            </a:r>
          </a:p>
        </p:txBody>
      </p:sp>
    </p:spTree>
    <p:extLst>
      <p:ext uri="{BB962C8B-B14F-4D97-AF65-F5344CB8AC3E}">
        <p14:creationId xmlns:p14="http://schemas.microsoft.com/office/powerpoint/2010/main" val="417534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5078B36-C25B-5CF0-ACF7-634698C71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451AA-4C28-403E-76B5-93EA269F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622" y="2456195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Have you Ever Had any Incidents Involving </a:t>
            </a:r>
            <a:br>
              <a:rPr lang="en-US" sz="4000" dirty="0"/>
            </a:br>
            <a:r>
              <a:rPr lang="en-US" sz="4000" dirty="0"/>
              <a:t>Physical Violence </a:t>
            </a:r>
            <a:br>
              <a:rPr lang="en-US" sz="4000" dirty="0"/>
            </a:br>
            <a:r>
              <a:rPr lang="en-US" sz="4000" dirty="0"/>
              <a:t>or Near Misses/Close Calls </a:t>
            </a:r>
            <a:br>
              <a:rPr lang="en-US" sz="4000" dirty="0"/>
            </a:br>
            <a:r>
              <a:rPr lang="en-US" sz="4000" dirty="0"/>
              <a:t>During a Process?</a:t>
            </a:r>
          </a:p>
        </p:txBody>
      </p:sp>
    </p:spTree>
    <p:extLst>
      <p:ext uri="{BB962C8B-B14F-4D97-AF65-F5344CB8AC3E}">
        <p14:creationId xmlns:p14="http://schemas.microsoft.com/office/powerpoint/2010/main" val="315921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874E831-B101-901C-D4CB-30D94CE73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9A3D-3D03-2961-B133-F7AE83810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28861"/>
            <a:ext cx="7886700" cy="266844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Are Issues of Physical Safety a Concern for You Now?</a:t>
            </a:r>
          </a:p>
        </p:txBody>
      </p:sp>
    </p:spTree>
    <p:extLst>
      <p:ext uri="{BB962C8B-B14F-4D97-AF65-F5344CB8AC3E}">
        <p14:creationId xmlns:p14="http://schemas.microsoft.com/office/powerpoint/2010/main" val="718028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874E831-B101-901C-D4CB-30D94CE73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9A3D-3D03-2961-B133-F7AE83810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53" y="2094780"/>
            <a:ext cx="7886700" cy="26684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As of this Moment, </a:t>
            </a:r>
            <a:br>
              <a:rPr lang="en-US" sz="4400" dirty="0"/>
            </a:br>
            <a:r>
              <a:rPr lang="en-US" sz="4400" dirty="0"/>
              <a:t>do You Feel Prepared </a:t>
            </a:r>
            <a:br>
              <a:rPr lang="en-US" sz="4400" dirty="0"/>
            </a:br>
            <a:r>
              <a:rPr lang="en-US" sz="4400" dirty="0"/>
              <a:t>to Deal with any Issues of </a:t>
            </a:r>
            <a:br>
              <a:rPr lang="en-US" sz="4400" dirty="0"/>
            </a:br>
            <a:r>
              <a:rPr lang="en-US" sz="4400" dirty="0"/>
              <a:t>Physical Safety that Could </a:t>
            </a:r>
            <a:br>
              <a:rPr lang="en-US" sz="4400" dirty="0"/>
            </a:br>
            <a:r>
              <a:rPr lang="en-US" sz="4400" dirty="0"/>
              <a:t>Impact Your ADR Process?</a:t>
            </a:r>
          </a:p>
        </p:txBody>
      </p:sp>
    </p:spTree>
    <p:extLst>
      <p:ext uri="{BB962C8B-B14F-4D97-AF65-F5344CB8AC3E}">
        <p14:creationId xmlns:p14="http://schemas.microsoft.com/office/powerpoint/2010/main" val="131287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874E831-B101-901C-D4CB-30D94CE73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9A3D-3D03-2961-B133-F7AE83810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031" y="2194182"/>
            <a:ext cx="7886700" cy="266844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Furthermore, how Bias-resistant is Your Current Physical Safety Plan?</a:t>
            </a:r>
          </a:p>
        </p:txBody>
      </p:sp>
    </p:spTree>
    <p:extLst>
      <p:ext uri="{BB962C8B-B14F-4D97-AF65-F5344CB8AC3E}">
        <p14:creationId xmlns:p14="http://schemas.microsoft.com/office/powerpoint/2010/main" val="3314595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D91B22B-03F2-0C87-7EFC-2CABAB70C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8DE83-31F6-2EBA-8B5C-5582D5501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520286"/>
            <a:ext cx="7886700" cy="345482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Updated our 2014 version to reflect advances in the conflict resolution and safety fields.  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800" dirty="0"/>
              <a:t>Add bias-resistant focus to ensure safety practices were not biased against any group in how they are written or applied</a:t>
            </a:r>
          </a:p>
          <a:p>
            <a:endParaRPr lang="en-US" sz="1200" dirty="0"/>
          </a:p>
          <a:p>
            <a:r>
              <a:rPr lang="en-US" sz="2800" dirty="0"/>
              <a:t>A resource to give practitioners information they can use in developing their own safety plans</a:t>
            </a:r>
          </a:p>
          <a:p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94491D-4D94-E55E-86E0-21C6F2EBD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500062"/>
            <a:ext cx="8017509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Guidance for Physically Safe Conflict Resolution: </a:t>
            </a:r>
            <a:br>
              <a:rPr lang="en-US" dirty="0"/>
            </a:br>
            <a:r>
              <a:rPr lang="en-US" dirty="0"/>
              <a:t>A Bias-Resistant Approach </a:t>
            </a:r>
          </a:p>
        </p:txBody>
      </p:sp>
    </p:spTree>
    <p:extLst>
      <p:ext uri="{BB962C8B-B14F-4D97-AF65-F5344CB8AC3E}">
        <p14:creationId xmlns:p14="http://schemas.microsoft.com/office/powerpoint/2010/main" val="150951359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Office Theme">
  <a:themeElements>
    <a:clrScheme name="ABA Brand Colors">
      <a:dk1>
        <a:srgbClr val="002F4C"/>
      </a:dk1>
      <a:lt1>
        <a:srgbClr val="F3F3F3"/>
      </a:lt1>
      <a:dk2>
        <a:srgbClr val="007293"/>
      </a:dk2>
      <a:lt2>
        <a:srgbClr val="F3F3F3"/>
      </a:lt2>
      <a:accent1>
        <a:srgbClr val="FF8200"/>
      </a:accent1>
      <a:accent2>
        <a:srgbClr val="7CAFC4"/>
      </a:accent2>
      <a:accent3>
        <a:srgbClr val="E19D20"/>
      </a:accent3>
      <a:accent4>
        <a:srgbClr val="161D19"/>
      </a:accent4>
      <a:accent5>
        <a:srgbClr val="002F4C"/>
      </a:accent5>
      <a:accent6>
        <a:srgbClr val="007293"/>
      </a:accent6>
      <a:hlink>
        <a:srgbClr val="FF8200"/>
      </a:hlink>
      <a:folHlink>
        <a:srgbClr val="7CAFC4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BA_VersionD_presentation" id="{93E3F109-0A58-534D-8E86-70F2E34DBCFB}" vid="{D45468AC-7833-5348-9677-4CE3044E4C35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262B696991E14698A3A9A89B656563" ma:contentTypeVersion="13" ma:contentTypeDescription="Create a new document." ma:contentTypeScope="" ma:versionID="7a59179214deac54b2e1baa13ce641a9">
  <xsd:schema xmlns:xsd="http://www.w3.org/2001/XMLSchema" xmlns:xs="http://www.w3.org/2001/XMLSchema" xmlns:p="http://schemas.microsoft.com/office/2006/metadata/properties" xmlns:ns2="03993450-a20a-4504-a608-adacf66f85ef" xmlns:ns3="71de7681-aa02-4d9d-a5d9-d666a17d85b3" targetNamespace="http://schemas.microsoft.com/office/2006/metadata/properties" ma:root="true" ma:fieldsID="4f1e5024bfddf60b47e957b76caee4ce" ns2:_="" ns3:_="">
    <xsd:import namespace="03993450-a20a-4504-a608-adacf66f85ef"/>
    <xsd:import namespace="71de7681-aa02-4d9d-a5d9-d666a17d85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993450-a20a-4504-a608-adacf66f85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5d5ec7a-da4c-4c05-826b-5fb9d0a687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e7681-aa02-4d9d-a5d9-d666a17d85b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1929368-27be-45b4-8888-1ac5ad8270a5}" ma:internalName="TaxCatchAll" ma:showField="CatchAllData" ma:web="71de7681-aa02-4d9d-a5d9-d666a17d85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de7681-aa02-4d9d-a5d9-d666a17d85b3" xsi:nil="true"/>
    <lcf76f155ced4ddcb4097134ff3c332f xmlns="03993450-a20a-4504-a608-adacf66f85e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EA0142-96FA-4A0D-B99C-B9B4B5FD4C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993450-a20a-4504-a608-adacf66f85ef"/>
    <ds:schemaRef ds:uri="71de7681-aa02-4d9d-a5d9-d666a17d8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0D9BBD-59DE-414B-A8C9-5511D1C6F224}">
  <ds:schemaRefs>
    <ds:schemaRef ds:uri="http://schemas.microsoft.com/office/2006/metadata/properties"/>
    <ds:schemaRef ds:uri="http://schemas.microsoft.com/office/infopath/2007/PartnerControls"/>
    <ds:schemaRef ds:uri="71de7681-aa02-4d9d-a5d9-d666a17d85b3"/>
    <ds:schemaRef ds:uri="03993450-a20a-4504-a608-adacf66f85ef"/>
  </ds:schemaRefs>
</ds:datastoreItem>
</file>

<file path=customXml/itemProps3.xml><?xml version="1.0" encoding="utf-8"?>
<ds:datastoreItem xmlns:ds="http://schemas.openxmlformats.org/officeDocument/2006/customXml" ds:itemID="{6DAEC300-2ADD-4C2A-A811-C5BB536E8B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</TotalTime>
  <Words>921</Words>
  <Application>Microsoft Office PowerPoint</Application>
  <PresentationFormat>On-screen Show (4:3)</PresentationFormat>
  <Paragraphs>107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Century Gothic</vt:lpstr>
      <vt:lpstr>Garamond</vt:lpstr>
      <vt:lpstr>Google Sans</vt:lpstr>
      <vt:lpstr>Wingdings</vt:lpstr>
      <vt:lpstr>Wingdings 3</vt:lpstr>
      <vt:lpstr>1_Office Theme</vt:lpstr>
      <vt:lpstr>Ion</vt:lpstr>
      <vt:lpstr>Association for  Conflict Resolution   ADR Safety Planning: Recommended Guidance</vt:lpstr>
      <vt:lpstr>Guidance Drafters</vt:lpstr>
      <vt:lpstr>Learning Objectives</vt:lpstr>
      <vt:lpstr>When Were you Trained, and  What Were You Taught  About Physical Safety  in that Training?</vt:lpstr>
      <vt:lpstr>Have you Ever Had any Incidents Involving  Physical Violence  or Near Misses/Close Calls  During a Process?</vt:lpstr>
      <vt:lpstr>Are Issues of Physical Safety a Concern for You Now?</vt:lpstr>
      <vt:lpstr>As of this Moment,  do You Feel Prepared  to Deal with any Issues of  Physical Safety that Could  Impact Your ADR Process?</vt:lpstr>
      <vt:lpstr>Furthermore, how Bias-resistant is Your Current Physical Safety Plan?</vt:lpstr>
      <vt:lpstr>Guidance for Physically Safe Conflict Resolution:  A Bias-Resistant Approach </vt:lpstr>
      <vt:lpstr>Benefits of Advanced Planning </vt:lpstr>
      <vt:lpstr>What is a Safety Plan?</vt:lpstr>
      <vt:lpstr>Elements of a Safety Plan – Site Safety</vt:lpstr>
      <vt:lpstr>Elements of a Safety Plan – Emergency Protocols</vt:lpstr>
      <vt:lpstr>Elements of a Safety Plan – Weapons Policy</vt:lpstr>
      <vt:lpstr>Elements of a Safety Plan –  Process Safety Protocols</vt:lpstr>
      <vt:lpstr>Do you or your organization have a safety plan?</vt:lpstr>
      <vt:lpstr>Avoiding Bias</vt:lpstr>
      <vt:lpstr>Avoiding Bias</vt:lpstr>
      <vt:lpstr>Hypotheticals</vt:lpstr>
      <vt:lpstr>What would you do if:</vt:lpstr>
      <vt:lpstr>What would you do if:</vt:lpstr>
      <vt:lpstr>What would you do if:</vt:lpstr>
      <vt:lpstr>What would you do if:</vt:lpstr>
      <vt:lpstr>What would you do if:</vt:lpstr>
      <vt:lpstr>How can You Account for Your own Bias as You Discern these Responses to Physical Safety Challenges?</vt:lpstr>
      <vt:lpstr>What was most valuable to you from today’s session?</vt:lpstr>
      <vt:lpstr>Resource:</vt:lpstr>
      <vt:lpstr>For More Information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Henson</dc:creator>
  <cp:lastModifiedBy>Felhofer, Sean</cp:lastModifiedBy>
  <cp:revision>60</cp:revision>
  <dcterms:created xsi:type="dcterms:W3CDTF">2024-05-13T22:19:59Z</dcterms:created>
  <dcterms:modified xsi:type="dcterms:W3CDTF">2025-05-01T14:13:05Z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0x010100FC262B696991E14698A3A9A89B656563</vt:lpwstr>
  </property>
  <property fmtid="{D5CDD505-2E9C-101B-9397-08002B2CF9AE}" pid="3" name="MSIP_Label_90b3867f-0082-4670-95fd-04f3baffdb5a_Enabled">
    <vt:lpwstr>true</vt:lpwstr>
  </property>
  <property fmtid="{D5CDD505-2E9C-101B-9397-08002B2CF9AE}" pid="4" name="MSIP_Label_90b3867f-0082-4670-95fd-04f3baffdb5a_SetDate">
    <vt:lpwstr>2025-05-01T14:13:05Z</vt:lpwstr>
  </property>
  <property fmtid="{D5CDD505-2E9C-101B-9397-08002B2CF9AE}" pid="5" name="MSIP_Label_90b3867f-0082-4670-95fd-04f3baffdb5a_Method">
    <vt:lpwstr>Standard</vt:lpwstr>
  </property>
  <property fmtid="{D5CDD505-2E9C-101B-9397-08002B2CF9AE}" pid="6" name="MSIP_Label_90b3867f-0082-4670-95fd-04f3baffdb5a_Name">
    <vt:lpwstr>defa4170-0d19-0005-0004-bc88714345d2</vt:lpwstr>
  </property>
  <property fmtid="{D5CDD505-2E9C-101B-9397-08002B2CF9AE}" pid="7" name="MSIP_Label_90b3867f-0082-4670-95fd-04f3baffdb5a_SiteId">
    <vt:lpwstr>c78e5de1-c880-4d42-ad27-77da50fda66a</vt:lpwstr>
  </property>
  <property fmtid="{D5CDD505-2E9C-101B-9397-08002B2CF9AE}" pid="8" name="MSIP_Label_90b3867f-0082-4670-95fd-04f3baffdb5a_ActionId">
    <vt:lpwstr>b9f68ff5-8a73-481a-8e2b-93f7bfaac4be</vt:lpwstr>
  </property>
  <property fmtid="{D5CDD505-2E9C-101B-9397-08002B2CF9AE}" pid="9" name="MSIP_Label_90b3867f-0082-4670-95fd-04f3baffdb5a_ContentBits">
    <vt:lpwstr>0</vt:lpwstr>
  </property>
  <property fmtid="{D5CDD505-2E9C-101B-9397-08002B2CF9AE}" pid="10" name="MSIP_Label_90b3867f-0082-4670-95fd-04f3baffdb5a_Tag">
    <vt:lpwstr>10, 3, 0, 1</vt:lpwstr>
  </property>
</Properties>
</file>