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1" r:id="rId2"/>
    <p:sldMasterId id="2147483901" r:id="rId3"/>
  </p:sldMasterIdLst>
  <p:notesMasterIdLst>
    <p:notesMasterId r:id="rId44"/>
  </p:notesMasterIdLst>
  <p:handoutMasterIdLst>
    <p:handoutMasterId r:id="rId45"/>
  </p:handoutMasterIdLst>
  <p:sldIdLst>
    <p:sldId id="264" r:id="rId4"/>
    <p:sldId id="284" r:id="rId5"/>
    <p:sldId id="288" r:id="rId6"/>
    <p:sldId id="316" r:id="rId7"/>
    <p:sldId id="321" r:id="rId8"/>
    <p:sldId id="285" r:id="rId9"/>
    <p:sldId id="286" r:id="rId10"/>
    <p:sldId id="281" r:id="rId11"/>
    <p:sldId id="317" r:id="rId12"/>
    <p:sldId id="318" r:id="rId13"/>
    <p:sldId id="319" r:id="rId14"/>
    <p:sldId id="289" r:id="rId15"/>
    <p:sldId id="282" r:id="rId16"/>
    <p:sldId id="296" r:id="rId17"/>
    <p:sldId id="290" r:id="rId18"/>
    <p:sldId id="291" r:id="rId19"/>
    <p:sldId id="292" r:id="rId20"/>
    <p:sldId id="293" r:id="rId21"/>
    <p:sldId id="294" r:id="rId22"/>
    <p:sldId id="297" r:id="rId23"/>
    <p:sldId id="310" r:id="rId24"/>
    <p:sldId id="298" r:id="rId25"/>
    <p:sldId id="300" r:id="rId26"/>
    <p:sldId id="301" r:id="rId27"/>
    <p:sldId id="302" r:id="rId28"/>
    <p:sldId id="303" r:id="rId29"/>
    <p:sldId id="304" r:id="rId30"/>
    <p:sldId id="305" r:id="rId31"/>
    <p:sldId id="311" r:id="rId32"/>
    <p:sldId id="306" r:id="rId33"/>
    <p:sldId id="308" r:id="rId34"/>
    <p:sldId id="309" r:id="rId35"/>
    <p:sldId id="269" r:id="rId36"/>
    <p:sldId id="279" r:id="rId37"/>
    <p:sldId id="312" r:id="rId38"/>
    <p:sldId id="315" r:id="rId39"/>
    <p:sldId id="322" r:id="rId40"/>
    <p:sldId id="314" r:id="rId41"/>
    <p:sldId id="278" r:id="rId42"/>
    <p:sldId id="320" r:id="rId4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3096" autoAdjust="0"/>
  </p:normalViewPr>
  <p:slideViewPr>
    <p:cSldViewPr showGuides="1">
      <p:cViewPr varScale="1">
        <p:scale>
          <a:sx n="56" d="100"/>
          <a:sy n="56" d="100"/>
        </p:scale>
        <p:origin x="1296" y="6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5/1/2020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5/1/2020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97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2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3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94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68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9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48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56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02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09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20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9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96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045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67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438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987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485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137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805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21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409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83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388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640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017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117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818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569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465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338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84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4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64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87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3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95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2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4530"/>
            <a:ext cx="9141619" cy="2387600"/>
          </a:xfrm>
        </p:spPr>
        <p:txBody>
          <a:bodyPr anchor="b">
            <a:normAutofit/>
          </a:bodyPr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>
            <a:normAutofit/>
          </a:bodyPr>
          <a:lstStyle>
            <a:lvl1pPr marL="0" indent="0" algn="ctr"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 algn="ctr">
              <a:buNone/>
              <a:defRPr sz="27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6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0362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0363"/>
            <a:ext cx="7732286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8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4630" y="1788454"/>
            <a:ext cx="8359052" cy="2098226"/>
          </a:xfrm>
        </p:spPr>
        <p:txBody>
          <a:bodyPr anchor="b">
            <a:noAutofit/>
          </a:bodyPr>
          <a:lstStyle>
            <a:lvl1pPr algn="ctr">
              <a:defRPr sz="7198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209" y="3956280"/>
            <a:ext cx="6829894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662" y="6453386"/>
            <a:ext cx="1607525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3382" y="6453386"/>
            <a:ext cx="7021548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8123" y="6453386"/>
            <a:ext cx="1595876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663" y="744470"/>
            <a:ext cx="1067133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45836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7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826" y="1301361"/>
            <a:ext cx="9610468" cy="2852737"/>
          </a:xfrm>
        </p:spPr>
        <p:txBody>
          <a:bodyPr anchor="b">
            <a:normAutofit/>
          </a:bodyPr>
          <a:lstStyle>
            <a:lvl1pPr algn="r">
              <a:defRPr sz="7198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826" y="4216328"/>
            <a:ext cx="961046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99">
                <a:solidFill>
                  <a:schemeClr val="tx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716" y="6453386"/>
            <a:ext cx="162198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3639" y="6453386"/>
            <a:ext cx="7021548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8123" y="6453386"/>
            <a:ext cx="159587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49840" y="1685652"/>
            <a:ext cx="32741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97173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243" y="2286000"/>
            <a:ext cx="4446628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3704" y="2286000"/>
            <a:ext cx="4446628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3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243" y="2340864"/>
            <a:ext cx="444282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999" b="0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243" y="3305208"/>
            <a:ext cx="444282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315" y="2340864"/>
            <a:ext cx="444282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999" b="0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3315" y="3305208"/>
            <a:ext cx="444282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3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3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2139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11" y="685800"/>
            <a:ext cx="3854716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799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391" y="685801"/>
            <a:ext cx="5210723" cy="5175250"/>
          </a:xfrm>
        </p:spPr>
        <p:txBody>
          <a:bodyPr/>
          <a:lstStyle>
            <a:lvl1pPr>
              <a:defRPr sz="1999"/>
            </a:lvl1pPr>
            <a:lvl2pPr>
              <a:defRPr sz="1999"/>
            </a:lvl2pPr>
            <a:lvl3pPr>
              <a:defRPr sz="1799"/>
            </a:lvl3pPr>
            <a:lvl4pPr>
              <a:defRPr sz="1799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711" y="2856344"/>
            <a:ext cx="3854716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712" y="6453386"/>
            <a:ext cx="1204258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6BF754-515F-40B9-8D24-D54D5825B3D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371" y="6453386"/>
            <a:ext cx="237305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0566" y="6453386"/>
            <a:ext cx="159587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2139" y="376"/>
            <a:ext cx="2285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698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4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2139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11" y="685800"/>
            <a:ext cx="3854716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799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0679" y="1"/>
            <a:ext cx="6658146" cy="6857999"/>
          </a:xfrm>
        </p:spPr>
        <p:txBody>
          <a:bodyPr anchor="t"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999"/>
            </a:lvl2pPr>
            <a:lvl3pPr marL="914126" indent="0">
              <a:buNone/>
              <a:defRPr sz="19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711" y="2855968"/>
            <a:ext cx="3854716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712" y="6453386"/>
            <a:ext cx="1204258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6BF754-515F-40B9-8D24-D54D5825B3D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371" y="6453386"/>
            <a:ext cx="237305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0566" y="6453386"/>
            <a:ext cx="159587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2139" y="376"/>
            <a:ext cx="2285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447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243" y="2295526"/>
            <a:ext cx="95987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4062" y="624156"/>
            <a:ext cx="1565358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243" y="624156"/>
            <a:ext cx="817751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7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12423"/>
            <a:ext cx="10512862" cy="2851208"/>
          </a:xfrm>
        </p:spPr>
        <p:txBody>
          <a:bodyPr anchor="b">
            <a:normAutofit/>
          </a:bodyPr>
          <a:lstStyle>
            <a:lvl1pPr>
              <a:defRPr sz="599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52634"/>
            <a:ext cx="10512862" cy="1500187"/>
          </a:xfrm>
        </p:spPr>
        <p:txBody>
          <a:bodyPr anchor="t">
            <a:normAutofit/>
          </a:bodyPr>
          <a:lstStyle>
            <a:lvl1pPr marL="0" indent="0"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0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907" y="1828801"/>
            <a:ext cx="5180251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8801"/>
            <a:ext cx="5180251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4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907" y="1681851"/>
            <a:ext cx="5154857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4907" y="2507551"/>
            <a:ext cx="5154857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851"/>
            <a:ext cx="5180252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7551"/>
            <a:ext cx="5180252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4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435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4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9" y="457201"/>
            <a:ext cx="3930896" cy="1600197"/>
          </a:xfrm>
        </p:spPr>
        <p:txBody>
          <a:bodyPr anchor="b">
            <a:normAutofit/>
          </a:bodyPr>
          <a:lstStyle>
            <a:lvl1pPr>
              <a:defRPr sz="31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0" y="990600"/>
            <a:ext cx="6170593" cy="487680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029" y="2057399"/>
            <a:ext cx="3930896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8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9" y="457200"/>
            <a:ext cx="3930896" cy="1600200"/>
          </a:xfrm>
        </p:spPr>
        <p:txBody>
          <a:bodyPr anchor="b">
            <a:normAutofit/>
          </a:bodyPr>
          <a:lstStyle>
            <a:lvl1pPr>
              <a:defRPr sz="31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0250" y="990600"/>
            <a:ext cx="6170593" cy="4876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029" y="2057400"/>
            <a:ext cx="3930896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4907" y="365760"/>
            <a:ext cx="10512862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907" y="1828801"/>
            <a:ext cx="10512862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5283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0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243" y="2286000"/>
            <a:ext cx="95987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288" y="6453386"/>
            <a:ext cx="1204258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2811" y="6453386"/>
            <a:ext cx="6279194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0269" y="6453386"/>
            <a:ext cx="1595876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7971" y="376"/>
            <a:ext cx="2285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675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89000"/>
        </a:lnSpc>
        <a:spcBef>
          <a:spcPct val="0"/>
        </a:spcBef>
        <a:buNone/>
        <a:defRPr sz="4399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3933" indent="-383933" algn="l" defTabSz="914126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1999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126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999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189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799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251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799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5314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2377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199440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6503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3566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courts.gov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hyperlink" Target="http://mn.gov/law-library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courts.gov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pen.mitchellhamline.edu/mhl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lawgsearch.justia.com/blogs/countries/united-states/minnesota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abajournal.com/blawgs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rn.com/en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portal/government/state/agencies-boards-commissions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courts.g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905000"/>
            <a:ext cx="8359052" cy="2362200"/>
          </a:xfrm>
        </p:spPr>
        <p:txBody>
          <a:bodyPr>
            <a:noAutofit/>
          </a:bodyPr>
          <a:lstStyle/>
          <a:p>
            <a:r>
              <a:rPr lang="en-US" cap="small" dirty="0"/>
              <a:t>Law Review Write-On:</a:t>
            </a:r>
            <a:br>
              <a:rPr lang="en-US" cap="small" dirty="0"/>
            </a:br>
            <a:r>
              <a:rPr lang="en-US" cap="small" dirty="0"/>
              <a:t> </a:t>
            </a:r>
            <a:r>
              <a:rPr lang="en-US" sz="6000" cap="small" dirty="0"/>
              <a:t>Case Note Research &amp; Bluebook Tips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6812" y="4419600"/>
            <a:ext cx="4735176" cy="1447800"/>
          </a:xfrm>
        </p:spPr>
        <p:txBody>
          <a:bodyPr>
            <a:noAutofit/>
          </a:bodyPr>
          <a:lstStyle/>
          <a:p>
            <a:r>
              <a:rPr lang="en-US" sz="2400" dirty="0"/>
              <a:t>Sonya Huesman, J.D., M.L.I.S.</a:t>
            </a:r>
          </a:p>
          <a:p>
            <a:r>
              <a:rPr lang="en-US" sz="2400" dirty="0"/>
              <a:t>Research &amp; Instructional Librarian</a:t>
            </a:r>
          </a:p>
          <a:p>
            <a:r>
              <a:rPr lang="en-US" sz="2400" dirty="0"/>
              <a:t>Spring 2018 (revised Spring 2020)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228600"/>
            <a:ext cx="9980969" cy="14859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Docket</a:t>
            </a:r>
            <a:br>
              <a:rPr lang="en-US" b="1" dirty="0"/>
            </a:br>
            <a:r>
              <a:rPr lang="en-US" sz="4000" dirty="0"/>
              <a:t>MN Appellate Courts Case Management System</a:t>
            </a:r>
            <a:br>
              <a:rPr lang="en-US" sz="4400" dirty="0"/>
            </a:br>
            <a:r>
              <a:rPr lang="en-US" sz="3600" dirty="0"/>
              <a:t>http://macsnc.courts.state.mn.us/ctrack/publicLogin.jsp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4498" y="2286000"/>
            <a:ext cx="865222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4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1143000"/>
          </a:xfrm>
        </p:spPr>
        <p:txBody>
          <a:bodyPr/>
          <a:lstStyle/>
          <a:p>
            <a:r>
              <a:rPr lang="en-US" b="1" dirty="0"/>
              <a:t>Docket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5521" y="1624614"/>
            <a:ext cx="11103910" cy="360877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28945" y="3276600"/>
            <a:ext cx="157891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3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838200"/>
          </a:xfrm>
        </p:spPr>
        <p:txBody>
          <a:bodyPr/>
          <a:lstStyle/>
          <a:p>
            <a:r>
              <a:rPr lang="en-US" b="1" dirty="0"/>
              <a:t>Docket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0412" y="1524000"/>
            <a:ext cx="11422691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212" y="3108500"/>
            <a:ext cx="8257547" cy="3721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190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662" y="685800"/>
            <a:ext cx="2284750" cy="838200"/>
          </a:xfrm>
        </p:spPr>
        <p:txBody>
          <a:bodyPr/>
          <a:lstStyle/>
          <a:p>
            <a:r>
              <a:rPr lang="en-US" b="1" dirty="0"/>
              <a:t>Briefs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612" y="1482976"/>
            <a:ext cx="3048000" cy="43844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u="sng" dirty="0"/>
              <a:t>Westlaw</a:t>
            </a:r>
          </a:p>
          <a:p>
            <a:pPr>
              <a:buFontTx/>
              <a:buChar char="-"/>
            </a:pPr>
            <a:r>
              <a:rPr lang="en-US" sz="2800" dirty="0"/>
              <a:t>Look up case</a:t>
            </a:r>
          </a:p>
          <a:p>
            <a:pPr>
              <a:buFontTx/>
              <a:buChar char="-"/>
            </a:pPr>
            <a:r>
              <a:rPr lang="en-US" sz="2800" dirty="0"/>
              <a:t>“Filings” tab</a:t>
            </a:r>
          </a:p>
          <a:p>
            <a:pPr>
              <a:buFontTx/>
              <a:buChar char="-"/>
            </a:pPr>
            <a:endParaRPr lang="en-US" sz="2800" dirty="0"/>
          </a:p>
          <a:p>
            <a:pPr>
              <a:buFontTx/>
              <a:buChar char="-"/>
            </a:pPr>
            <a:r>
              <a:rPr lang="en-US" sz="2800" dirty="0"/>
              <a:t>Note: if the case has been appealed you will see U.S. Sup. Ct. filings as well.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482975"/>
            <a:ext cx="3200399" cy="43434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u="sng" dirty="0"/>
              <a:t>Lexis</a:t>
            </a:r>
            <a:r>
              <a:rPr lang="en-US" sz="2800" dirty="0"/>
              <a:t> (some)</a:t>
            </a:r>
            <a:endParaRPr lang="en-US" sz="2800" u="sng" dirty="0"/>
          </a:p>
          <a:p>
            <a:pPr>
              <a:buFontTx/>
              <a:buChar char="-"/>
            </a:pPr>
            <a:r>
              <a:rPr lang="en-US" sz="2800" dirty="0"/>
              <a:t>Some briefs</a:t>
            </a:r>
          </a:p>
          <a:p>
            <a:pPr>
              <a:buFontTx/>
              <a:buChar char="-"/>
            </a:pPr>
            <a:r>
              <a:rPr lang="en-US" sz="2800" dirty="0"/>
              <a:t>Look up case</a:t>
            </a:r>
          </a:p>
          <a:p>
            <a:pPr>
              <a:buFontTx/>
              <a:buChar char="-"/>
            </a:pPr>
            <a:r>
              <a:rPr lang="en-US" sz="2800" dirty="0"/>
              <a:t>Right column, under Shepard’s</a:t>
            </a:r>
          </a:p>
          <a:p>
            <a:pPr>
              <a:buFontTx/>
              <a:buChar char="-"/>
            </a:pPr>
            <a:r>
              <a:rPr lang="en-US" sz="2800" dirty="0"/>
              <a:t>Related Court Materials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037012" y="1752600"/>
            <a:ext cx="0" cy="4343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47012" y="1645535"/>
            <a:ext cx="0" cy="4343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50848" y="685800"/>
            <a:ext cx="4100829" cy="603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tx2"/>
                </a:solidFill>
              </a:rPr>
              <a:t>Bloomberg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(some on request)</a:t>
            </a:r>
            <a:endParaRPr lang="en-US" sz="2000" u="sng" dirty="0">
              <a:solidFill>
                <a:schemeClr val="tx2"/>
              </a:solidFill>
            </a:endParaRPr>
          </a:p>
          <a:p>
            <a:pPr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en-US" sz="2800" dirty="0">
                <a:solidFill>
                  <a:schemeClr val="tx2"/>
                </a:solidFill>
              </a:rPr>
              <a:t>-   Look up case</a:t>
            </a:r>
          </a:p>
          <a:p>
            <a:pPr marL="342900" indent="-3429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Tx/>
              <a:buChar char="-"/>
            </a:pPr>
            <a:r>
              <a:rPr lang="en-US" sz="2800" dirty="0">
                <a:solidFill>
                  <a:schemeClr val="tx2"/>
                </a:solidFill>
              </a:rPr>
              <a:t>Right column</a:t>
            </a:r>
            <a:r>
              <a:rPr lang="en-US" sz="200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General Info</a:t>
            </a:r>
            <a:r>
              <a:rPr lang="en-US" sz="200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tx2"/>
                </a:solidFill>
              </a:rPr>
              <a:t> “Related Dockets” </a:t>
            </a:r>
          </a:p>
          <a:p>
            <a:pPr marL="342900" indent="-3429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Tx/>
              <a:buChar char="-"/>
            </a:pPr>
            <a:r>
              <a:rPr lang="en-US" sz="2800" dirty="0">
                <a:solidFill>
                  <a:schemeClr val="tx2"/>
                </a:solidFill>
              </a:rPr>
              <a:t>Scan and select briefs</a:t>
            </a:r>
          </a:p>
          <a:p>
            <a:pPr marL="342900" indent="-3429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Tx/>
              <a:buChar char="-"/>
            </a:pPr>
            <a:r>
              <a:rPr lang="en-US" sz="2800" dirty="0">
                <a:solidFill>
                  <a:schemeClr val="tx2"/>
                </a:solidFill>
              </a:rPr>
              <a:t>“Request” documents</a:t>
            </a:r>
          </a:p>
          <a:p>
            <a:pPr marL="342900" indent="-3429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Tx/>
              <a:buChar char="-"/>
            </a:pPr>
            <a:r>
              <a:rPr lang="en-US" sz="2800" dirty="0">
                <a:solidFill>
                  <a:schemeClr val="tx2"/>
                </a:solidFill>
              </a:rPr>
              <a:t>Info on potential cost (we don’t pay, won’t get if there is a charge)</a:t>
            </a:r>
          </a:p>
          <a:p>
            <a:pPr marL="342900" indent="-3429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Tx/>
              <a:buChar char="-"/>
            </a:pPr>
            <a:r>
              <a:rPr lang="en-US" sz="2800" dirty="0">
                <a:solidFill>
                  <a:schemeClr val="tx2"/>
                </a:solidFill>
              </a:rPr>
              <a:t>Litigation &amp; Dockets tab</a:t>
            </a:r>
          </a:p>
          <a:p>
            <a:pPr marL="342900" indent="-3429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Tx/>
              <a:buChar char="-"/>
            </a:pPr>
            <a:r>
              <a:rPr lang="en-US" sz="2800" dirty="0">
                <a:solidFill>
                  <a:schemeClr val="tx2"/>
                </a:solidFill>
              </a:rPr>
              <a:t>Docket Requests</a:t>
            </a:r>
          </a:p>
        </p:txBody>
      </p:sp>
    </p:spTree>
    <p:extLst>
      <p:ext uri="{BB962C8B-B14F-4D97-AF65-F5344CB8AC3E}">
        <p14:creationId xmlns:p14="http://schemas.microsoft.com/office/powerpoint/2010/main" val="222001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094" y="762000"/>
            <a:ext cx="9598700" cy="762000"/>
          </a:xfrm>
        </p:spPr>
        <p:txBody>
          <a:bodyPr/>
          <a:lstStyle/>
          <a:p>
            <a:r>
              <a:rPr lang="en-US" b="1" dirty="0"/>
              <a:t>Briefs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242" y="1524000"/>
            <a:ext cx="10133369" cy="4343400"/>
          </a:xfrm>
        </p:spPr>
        <p:txBody>
          <a:bodyPr>
            <a:normAutofit/>
          </a:bodyPr>
          <a:lstStyle/>
          <a:p>
            <a:r>
              <a:rPr lang="en-US" sz="3200" dirty="0"/>
              <a:t>Minnesota Judicial Branch: </a:t>
            </a:r>
            <a:r>
              <a:rPr lang="en-US" sz="3200" dirty="0">
                <a:hlinkClick r:id="rId3"/>
              </a:rPr>
              <a:t>http://www.mncourts.gov/</a:t>
            </a:r>
            <a:r>
              <a:rPr lang="en-US" sz="3200" dirty="0"/>
              <a:t> </a:t>
            </a:r>
          </a:p>
          <a:p>
            <a:pPr lvl="1"/>
            <a:r>
              <a:rPr lang="en-US" sz="3200" dirty="0"/>
              <a:t>Access Case Records, etc.</a:t>
            </a:r>
          </a:p>
          <a:p>
            <a:pPr lvl="1"/>
            <a:endParaRPr lang="en-US" sz="3200" dirty="0"/>
          </a:p>
          <a:p>
            <a:r>
              <a:rPr lang="en-US" sz="3200" dirty="0"/>
              <a:t>Minnesota State Law Library </a:t>
            </a:r>
            <a:r>
              <a:rPr lang="en-US" sz="3200" dirty="0">
                <a:hlinkClick r:id="rId4"/>
              </a:rPr>
              <a:t>http://mn.gov/law-library/</a:t>
            </a:r>
            <a:endParaRPr lang="en-US" sz="3200" dirty="0"/>
          </a:p>
          <a:p>
            <a:pPr lvl="1"/>
            <a:r>
              <a:rPr lang="en-US" sz="3200" dirty="0"/>
              <a:t>Quick Links box on right column</a:t>
            </a:r>
          </a:p>
          <a:p>
            <a:pPr lvl="1"/>
            <a:r>
              <a:rPr lang="en-US" sz="3200" dirty="0"/>
              <a:t>Briefs link </a:t>
            </a:r>
          </a:p>
          <a:p>
            <a:pPr lvl="1"/>
            <a:r>
              <a:rPr lang="en-US" sz="3200" dirty="0"/>
              <a:t>Not very sophisticated search function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8612" y="4115112"/>
            <a:ext cx="2600000" cy="2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4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762000"/>
          </a:xfrm>
        </p:spPr>
        <p:txBody>
          <a:bodyPr/>
          <a:lstStyle/>
          <a:p>
            <a:r>
              <a:rPr lang="en-US" b="1" dirty="0"/>
              <a:t>Oral Arguments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242" y="1447800"/>
            <a:ext cx="9980969" cy="4648200"/>
          </a:xfrm>
        </p:spPr>
        <p:txBody>
          <a:bodyPr>
            <a:normAutofit/>
          </a:bodyPr>
          <a:lstStyle/>
          <a:p>
            <a:r>
              <a:rPr lang="en-US" sz="3200" dirty="0"/>
              <a:t>Minnesota Judicial Branch: </a:t>
            </a:r>
            <a:r>
              <a:rPr lang="en-US" sz="3200" dirty="0">
                <a:hlinkClick r:id="rId3"/>
              </a:rPr>
              <a:t>http://www.mncourts.gov/</a:t>
            </a:r>
            <a:r>
              <a:rPr lang="en-US" sz="3200" dirty="0"/>
              <a:t> </a:t>
            </a:r>
          </a:p>
          <a:p>
            <a:pPr lvl="1"/>
            <a:r>
              <a:rPr lang="en-US" sz="3200" dirty="0"/>
              <a:t>Find Courts </a:t>
            </a:r>
            <a:r>
              <a:rPr lang="en-US" sz="3200" dirty="0">
                <a:sym typeface="Wingdings" panose="05000000000000000000" pitchFamily="2" charset="2"/>
              </a:rPr>
              <a:t>  Supreme Court </a:t>
            </a:r>
            <a:endParaRPr lang="en-US" sz="3200" dirty="0"/>
          </a:p>
          <a:p>
            <a:pPr lvl="1"/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012" y="2667000"/>
            <a:ext cx="6181143" cy="396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762000"/>
          </a:xfrm>
        </p:spPr>
        <p:txBody>
          <a:bodyPr/>
          <a:lstStyle/>
          <a:p>
            <a:r>
              <a:rPr lang="en-US" b="1" dirty="0"/>
              <a:t>Oral Arguments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15833" y="1447800"/>
            <a:ext cx="7109520" cy="51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4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Minnesota Research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Dunnell Minnesota Digest</a:t>
            </a:r>
          </a:p>
          <a:p>
            <a:r>
              <a:rPr lang="en-US" sz="3200" dirty="0"/>
              <a:t>Minnesota Legal Periodicals</a:t>
            </a:r>
          </a:p>
          <a:p>
            <a:r>
              <a:rPr lang="en-US" sz="3200" dirty="0"/>
              <a:t>Minnesota CLE publications</a:t>
            </a:r>
          </a:p>
          <a:p>
            <a:r>
              <a:rPr lang="en-US" sz="3200" dirty="0"/>
              <a:t>Legal Blogs (</a:t>
            </a:r>
            <a:r>
              <a:rPr lang="en-US" sz="3200" dirty="0" err="1"/>
              <a:t>Blawgs</a:t>
            </a:r>
            <a:r>
              <a:rPr lang="en-US" sz="3200" dirty="0"/>
              <a:t>)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26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42" y="685800"/>
            <a:ext cx="10361969" cy="1485900"/>
          </a:xfrm>
        </p:spPr>
        <p:txBody>
          <a:bodyPr>
            <a:normAutofit/>
          </a:bodyPr>
          <a:lstStyle/>
          <a:p>
            <a:r>
              <a:rPr lang="en-US" b="1" dirty="0"/>
              <a:t>Dunnell Minnesota Digest:</a:t>
            </a:r>
            <a:br>
              <a:rPr lang="en-US" b="1" dirty="0"/>
            </a:br>
            <a:r>
              <a:rPr lang="en-US" b="1" dirty="0"/>
              <a:t>	an encyclopedia of Minnesota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Called a digest (which is a finding tool for cases) but it is also an encyclopedia.</a:t>
            </a:r>
          </a:p>
          <a:p>
            <a:r>
              <a:rPr lang="en-US" sz="3200" dirty="0"/>
              <a:t>Locations:</a:t>
            </a:r>
          </a:p>
          <a:p>
            <a:pPr lvl="1"/>
            <a:r>
              <a:rPr lang="en-US" sz="3200" dirty="0"/>
              <a:t>Reference Collection:  KFM 5465.D93 6</a:t>
            </a:r>
            <a:r>
              <a:rPr lang="en-US" sz="3200" baseline="30000" dirty="0"/>
              <a:t>th</a:t>
            </a:r>
            <a:r>
              <a:rPr lang="en-US" sz="3200" dirty="0"/>
              <a:t> ed.</a:t>
            </a:r>
          </a:p>
          <a:p>
            <a:pPr lvl="1"/>
            <a:r>
              <a:rPr lang="en-US" sz="3200" dirty="0"/>
              <a:t>Lexis</a:t>
            </a:r>
          </a:p>
        </p:txBody>
      </p:sp>
    </p:spTree>
    <p:extLst>
      <p:ext uri="{BB962C8B-B14F-4D97-AF65-F5344CB8AC3E}">
        <p14:creationId xmlns:p14="http://schemas.microsoft.com/office/powerpoint/2010/main" val="134957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838200"/>
          </a:xfrm>
        </p:spPr>
        <p:txBody>
          <a:bodyPr>
            <a:normAutofit/>
          </a:bodyPr>
          <a:lstStyle/>
          <a:p>
            <a:r>
              <a:rPr lang="en-US" b="1" dirty="0"/>
              <a:t>Minnesota Legal Periodicals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70893" y="1676399"/>
            <a:ext cx="4446628" cy="4191001"/>
          </a:xfrm>
        </p:spPr>
        <p:txBody>
          <a:bodyPr>
            <a:normAutofit/>
          </a:bodyPr>
          <a:lstStyle/>
          <a:p>
            <a:r>
              <a:rPr lang="en-US" sz="3200" dirty="0"/>
              <a:t>Lexis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523704" y="1676400"/>
            <a:ext cx="4446628" cy="4191001"/>
          </a:xfrm>
        </p:spPr>
        <p:txBody>
          <a:bodyPr>
            <a:normAutofit/>
          </a:bodyPr>
          <a:lstStyle/>
          <a:p>
            <a:r>
              <a:rPr lang="en-US" sz="3200" dirty="0"/>
              <a:t>Westlaw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170612" y="1676400"/>
            <a:ext cx="0" cy="4343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16B5B96-3C23-46CA-A33D-A345B7B36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893" y="2272521"/>
            <a:ext cx="4000500" cy="23327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A5DF18-F111-4A4E-9D83-6311F3534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893" y="4715684"/>
            <a:ext cx="4000500" cy="1733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04B173-F2BE-4E3F-B78C-45856DDB7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8304" y="2271712"/>
            <a:ext cx="3277428" cy="415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9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 Case Note?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243" y="2171700"/>
            <a:ext cx="9598700" cy="3848100"/>
          </a:xfrm>
        </p:spPr>
        <p:txBody>
          <a:bodyPr>
            <a:normAutofit/>
          </a:bodyPr>
          <a:lstStyle/>
          <a:p>
            <a:r>
              <a:rPr lang="en-US" sz="3200" dirty="0"/>
              <a:t>Analysis of a decision in a specific case</a:t>
            </a:r>
          </a:p>
          <a:p>
            <a:endParaRPr lang="en-US" sz="3200" dirty="0"/>
          </a:p>
          <a:p>
            <a:r>
              <a:rPr lang="en-US" sz="3200" b="1" dirty="0"/>
              <a:t>Suggestion:  </a:t>
            </a:r>
            <a:r>
              <a:rPr lang="en-US" sz="3200" dirty="0"/>
              <a:t>Read prior case notes </a:t>
            </a:r>
          </a:p>
          <a:p>
            <a:pPr lvl="1"/>
            <a:r>
              <a:rPr lang="en-US" sz="3200" dirty="0">
                <a:hlinkClick r:id="rId3"/>
              </a:rPr>
              <a:t>http://open.mitchellhamline.edu/mhlr/</a:t>
            </a:r>
            <a:r>
              <a:rPr lang="en-US" sz="3200" dirty="0"/>
              <a:t> </a:t>
            </a:r>
          </a:p>
          <a:p>
            <a:pPr lvl="1"/>
            <a:r>
              <a:rPr lang="en-US" sz="3200" dirty="0" err="1"/>
              <a:t>HeinOnline</a:t>
            </a:r>
            <a:endParaRPr lang="en-US" sz="3200" dirty="0"/>
          </a:p>
          <a:p>
            <a:pPr lvl="1"/>
            <a:r>
              <a:rPr lang="en-US" sz="3200" dirty="0"/>
              <a:t>Westlaw, Lexis</a:t>
            </a:r>
          </a:p>
          <a:p>
            <a:pPr lvl="1"/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080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914400"/>
          </a:xfrm>
        </p:spPr>
        <p:txBody>
          <a:bodyPr/>
          <a:lstStyle/>
          <a:p>
            <a:r>
              <a:rPr lang="en-US" b="1" dirty="0"/>
              <a:t>Minnesota Legal Periodicals Index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Library </a:t>
            </a:r>
            <a:r>
              <a:rPr lang="en-US" sz="3200" dirty="0">
                <a:sym typeface="Wingdings" panose="05000000000000000000" pitchFamily="2" charset="2"/>
              </a:rPr>
              <a:t>Legal Research Resources  Databases A-Z  Minnesota Legal Periodicals Index</a:t>
            </a:r>
          </a:p>
          <a:p>
            <a:r>
              <a:rPr lang="en-US" sz="3200" dirty="0">
                <a:sym typeface="Wingdings" panose="05000000000000000000" pitchFamily="2" charset="2"/>
              </a:rPr>
              <a:t>Freely available to public users </a:t>
            </a:r>
          </a:p>
        </p:txBody>
      </p:sp>
    </p:spTree>
    <p:extLst>
      <p:ext uri="{BB962C8B-B14F-4D97-AF65-F5344CB8AC3E}">
        <p14:creationId xmlns:p14="http://schemas.microsoft.com/office/powerpoint/2010/main" val="119433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126" y="-66238"/>
            <a:ext cx="7428571" cy="6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6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762000"/>
          </a:xfrm>
        </p:spPr>
        <p:txBody>
          <a:bodyPr/>
          <a:lstStyle/>
          <a:p>
            <a:r>
              <a:rPr lang="en-US" b="1" dirty="0"/>
              <a:t>Hein Online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243" y="1447800"/>
            <a:ext cx="9598700" cy="4419600"/>
          </a:xfrm>
        </p:spPr>
        <p:txBody>
          <a:bodyPr/>
          <a:lstStyle/>
          <a:p>
            <a:r>
              <a:rPr lang="en-US" sz="3200" dirty="0"/>
              <a:t>Library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/>
              <a:t>Online Research Resources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 err="1"/>
              <a:t>HeinOnline</a:t>
            </a:r>
            <a:endParaRPr lang="en-US" sz="3200" dirty="0"/>
          </a:p>
          <a:p>
            <a:r>
              <a:rPr lang="en-US" sz="3200" dirty="0"/>
              <a:t>White Log In button (upper right)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612" y="2627741"/>
            <a:ext cx="7933114" cy="400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6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838200"/>
          </a:xfrm>
        </p:spPr>
        <p:txBody>
          <a:bodyPr/>
          <a:lstStyle/>
          <a:p>
            <a:r>
              <a:rPr lang="en-US" b="1" dirty="0"/>
              <a:t>Minnesota CLE’s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243" y="1828800"/>
            <a:ext cx="9598700" cy="4038600"/>
          </a:xfrm>
        </p:spPr>
        <p:txBody>
          <a:bodyPr>
            <a:normAutofit/>
          </a:bodyPr>
          <a:lstStyle/>
          <a:p>
            <a:r>
              <a:rPr lang="en-US" sz="3200" dirty="0"/>
              <a:t>Library Catalog</a:t>
            </a:r>
          </a:p>
          <a:p>
            <a:pPr lvl="1"/>
            <a:r>
              <a:rPr lang="en-US" sz="3200" dirty="0"/>
              <a:t>keyword searches CLE titles and chapter titles</a:t>
            </a:r>
          </a:p>
          <a:p>
            <a:r>
              <a:rPr lang="en-US" sz="3200" dirty="0"/>
              <a:t>MN CLE</a:t>
            </a:r>
          </a:p>
          <a:p>
            <a:pPr lvl="1"/>
            <a:r>
              <a:rPr lang="en-US" sz="3200" dirty="0"/>
              <a:t>Library website </a:t>
            </a:r>
            <a:r>
              <a:rPr lang="en-US" sz="3200" dirty="0">
                <a:sym typeface="Wingdings" panose="05000000000000000000" pitchFamily="2" charset="2"/>
              </a:rPr>
              <a:t> Databases A-Z   Minnesota CLE Materials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982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990600"/>
          </a:xfrm>
        </p:spPr>
        <p:txBody>
          <a:bodyPr/>
          <a:lstStyle/>
          <a:p>
            <a:r>
              <a:rPr lang="en-US" b="1" dirty="0"/>
              <a:t>Legal Blogs (</a:t>
            </a:r>
            <a:r>
              <a:rPr lang="en-US" b="1" dirty="0" err="1"/>
              <a:t>Blawgs</a:t>
            </a:r>
            <a:r>
              <a:rPr lang="en-US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243" y="1676400"/>
            <a:ext cx="9598700" cy="4800600"/>
          </a:xfrm>
        </p:spPr>
        <p:txBody>
          <a:bodyPr>
            <a:normAutofit/>
          </a:bodyPr>
          <a:lstStyle/>
          <a:p>
            <a:r>
              <a:rPr lang="en-US" sz="3200" dirty="0"/>
              <a:t>Articles/Commentary written by practitioners on current topics</a:t>
            </a:r>
          </a:p>
          <a:p>
            <a:r>
              <a:rPr lang="en-US" sz="3200" dirty="0"/>
              <a:t>Where to find:</a:t>
            </a:r>
          </a:p>
          <a:p>
            <a:pPr lvl="1"/>
            <a:r>
              <a:rPr lang="en-US" sz="3200" dirty="0" err="1"/>
              <a:t>Justia</a:t>
            </a:r>
            <a:r>
              <a:rPr lang="en-US" sz="3200" dirty="0"/>
              <a:t> </a:t>
            </a:r>
            <a:r>
              <a:rPr lang="en-US" sz="3200" dirty="0" err="1"/>
              <a:t>Blawg</a:t>
            </a:r>
            <a:r>
              <a:rPr lang="en-US" sz="3200" dirty="0"/>
              <a:t> Search – topical, jurisdictional</a:t>
            </a:r>
          </a:p>
          <a:p>
            <a:pPr lvl="2"/>
            <a:r>
              <a:rPr lang="en-US" sz="3000" dirty="0">
                <a:hlinkClick r:id="rId3"/>
              </a:rPr>
              <a:t>http://blawgsearch.justia.com/blogs/countries/united-states/minnesota</a:t>
            </a:r>
            <a:r>
              <a:rPr lang="en-US" sz="3000" dirty="0"/>
              <a:t> </a:t>
            </a:r>
          </a:p>
          <a:p>
            <a:pPr lvl="1"/>
            <a:r>
              <a:rPr lang="en-US" sz="3200" dirty="0"/>
              <a:t>ABA </a:t>
            </a:r>
            <a:r>
              <a:rPr lang="en-US" sz="3200" dirty="0" err="1"/>
              <a:t>Blawg</a:t>
            </a:r>
            <a:r>
              <a:rPr lang="en-US" sz="3200" dirty="0"/>
              <a:t> Directory – </a:t>
            </a:r>
          </a:p>
          <a:p>
            <a:pPr lvl="2"/>
            <a:r>
              <a:rPr lang="en-US" sz="3000" dirty="0">
                <a:hlinkClick r:id="rId4"/>
              </a:rPr>
              <a:t>http://www.abajournal.com/blawgs/</a:t>
            </a:r>
            <a:r>
              <a:rPr lang="en-US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635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1524000"/>
          </a:xfrm>
        </p:spPr>
        <p:txBody>
          <a:bodyPr>
            <a:normAutofit/>
          </a:bodyPr>
          <a:lstStyle/>
          <a:p>
            <a:r>
              <a:rPr lang="en-US" b="1" dirty="0"/>
              <a:t>Beyond Minnesota:</a:t>
            </a:r>
            <a:br>
              <a:rPr lang="en-US" b="1" dirty="0"/>
            </a:br>
            <a:r>
              <a:rPr lang="en-US" b="1" dirty="0"/>
              <a:t>	American Law Reports (ALRs)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243" y="2362200"/>
            <a:ext cx="9598700" cy="3505200"/>
          </a:xfrm>
        </p:spPr>
        <p:txBody>
          <a:bodyPr>
            <a:normAutofit/>
          </a:bodyPr>
          <a:lstStyle/>
          <a:p>
            <a:r>
              <a:rPr lang="en-US" sz="3200" dirty="0"/>
              <a:t>Looks at issues in depth and in many jurisdictions</a:t>
            </a:r>
          </a:p>
          <a:p>
            <a:r>
              <a:rPr lang="en-US" sz="3200" dirty="0"/>
              <a:t>Westlaw &amp; Lexis</a:t>
            </a:r>
          </a:p>
        </p:txBody>
      </p:sp>
    </p:spTree>
    <p:extLst>
      <p:ext uri="{BB962C8B-B14F-4D97-AF65-F5344CB8AC3E}">
        <p14:creationId xmlns:p14="http://schemas.microsoft.com/office/powerpoint/2010/main" val="215063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43" y="228600"/>
            <a:ext cx="9598700" cy="1524000"/>
          </a:xfrm>
        </p:spPr>
        <p:txBody>
          <a:bodyPr>
            <a:normAutofit/>
          </a:bodyPr>
          <a:lstStyle/>
          <a:p>
            <a:r>
              <a:rPr lang="en-US" b="1" dirty="0"/>
              <a:t>Beyond Minnesota:  </a:t>
            </a:r>
            <a:br>
              <a:rPr lang="en-US" b="1" dirty="0"/>
            </a:br>
            <a:r>
              <a:rPr lang="en-US" b="1" dirty="0"/>
              <a:t>	Multidisciplinary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242" y="1730158"/>
            <a:ext cx="10514369" cy="3581400"/>
          </a:xfrm>
        </p:spPr>
        <p:txBody>
          <a:bodyPr>
            <a:norm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Multidisciplinary: </a:t>
            </a:r>
            <a:r>
              <a:rPr lang="en-US" sz="2800" dirty="0">
                <a:sym typeface="Wingdings" panose="05000000000000000000" pitchFamily="2" charset="2"/>
              </a:rPr>
              <a:t>social science, education, health, religion, etc.</a:t>
            </a:r>
          </a:p>
          <a:p>
            <a:r>
              <a:rPr lang="en-US" sz="3200" dirty="0"/>
              <a:t>Academic Search Premier/Academic OneFile</a:t>
            </a:r>
          </a:p>
          <a:p>
            <a:pPr lvl="1"/>
            <a:r>
              <a:rPr lang="en-US" sz="3200" dirty="0"/>
              <a:t>Library</a:t>
            </a:r>
            <a:r>
              <a:rPr lang="en-US" sz="3200" dirty="0">
                <a:sym typeface="Wingdings" panose="05000000000000000000" pitchFamily="2" charset="2"/>
              </a:rPr>
              <a:t> Legal Research Resources Databases A-Z </a:t>
            </a:r>
          </a:p>
          <a:p>
            <a:pPr marL="530193" lvl="1" indent="0">
              <a:buNone/>
            </a:pPr>
            <a:endParaRPr lang="en-US" sz="3200" dirty="0"/>
          </a:p>
        </p:txBody>
      </p:sp>
      <p:pic>
        <p:nvPicPr>
          <p:cNvPr id="1028" name="Picture 4" descr="C:\Users\SONYA~1.HUE\AppData\Local\Temp\SNAGHTMLd2f8a2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2" y="3574011"/>
            <a:ext cx="5943600" cy="323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93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1295400"/>
          </a:xfrm>
        </p:spPr>
        <p:txBody>
          <a:bodyPr/>
          <a:lstStyle/>
          <a:p>
            <a:r>
              <a:rPr lang="en-US" b="1" dirty="0"/>
              <a:t>Beyond Minnesota:</a:t>
            </a:r>
            <a:br>
              <a:rPr lang="en-US" b="1" dirty="0"/>
            </a:br>
            <a:r>
              <a:rPr lang="en-US" b="1" dirty="0"/>
              <a:t>	Google Scholar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2133600"/>
            <a:ext cx="9904731" cy="3733800"/>
          </a:xfrm>
        </p:spPr>
        <p:txBody>
          <a:bodyPr>
            <a:normAutofit/>
          </a:bodyPr>
          <a:lstStyle/>
          <a:p>
            <a:r>
              <a:rPr lang="en-US" sz="3200" dirty="0">
                <a:hlinkClick r:id="rId3"/>
              </a:rPr>
              <a:t>https://scholar.google.com/</a:t>
            </a:r>
            <a:endParaRPr lang="en-US" sz="3200" dirty="0"/>
          </a:p>
          <a:p>
            <a:r>
              <a:rPr lang="en-US" sz="3200" dirty="0"/>
              <a:t>Focus on academic,</a:t>
            </a:r>
          </a:p>
          <a:p>
            <a:pPr marL="0" indent="0">
              <a:buNone/>
            </a:pPr>
            <a:r>
              <a:rPr lang="en-US" sz="3200" dirty="0"/>
              <a:t>scholarly materials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931" y="3810000"/>
            <a:ext cx="6838950" cy="2809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931" y="3227581"/>
            <a:ext cx="30480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0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Beyond Minnesota:</a:t>
            </a:r>
            <a:br>
              <a:rPr lang="en-US" b="1" dirty="0"/>
            </a:br>
            <a:r>
              <a:rPr lang="en-US" b="1" dirty="0"/>
              <a:t>	Social Science Research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hlinkClick r:id="rId3"/>
              </a:rPr>
              <a:t>http://www.ssrn.com/en/</a:t>
            </a:r>
            <a:r>
              <a:rPr lang="en-US" sz="3200" dirty="0"/>
              <a:t> </a:t>
            </a:r>
          </a:p>
          <a:p>
            <a:r>
              <a:rPr lang="en-US" sz="3200" dirty="0"/>
              <a:t>multi-disciplinary online repository of scholarly research and related materials.</a:t>
            </a:r>
          </a:p>
          <a:p>
            <a:r>
              <a:rPr lang="en-US" sz="3200" dirty="0"/>
              <a:t>Created as pre-publication site for authors to get feedback</a:t>
            </a:r>
          </a:p>
          <a:p>
            <a:r>
              <a:rPr lang="en-US" sz="3200" dirty="0"/>
              <a:t>Now has post-publication material as well</a:t>
            </a:r>
          </a:p>
        </p:txBody>
      </p:sp>
    </p:spTree>
    <p:extLst>
      <p:ext uri="{BB962C8B-B14F-4D97-AF65-F5344CB8AC3E}">
        <p14:creationId xmlns:p14="http://schemas.microsoft.com/office/powerpoint/2010/main" val="24497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89CA61-1C0F-4DA5-B896-513715CED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12" y="100385"/>
            <a:ext cx="10259140" cy="67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1295400"/>
          </a:xfrm>
        </p:spPr>
        <p:txBody>
          <a:bodyPr/>
          <a:lstStyle/>
          <a:p>
            <a:r>
              <a:rPr lang="en-US" b="1" dirty="0"/>
              <a:t>Law Review Archive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912813" y="1981200"/>
            <a:ext cx="4038600" cy="4419600"/>
          </a:xfrm>
        </p:spPr>
        <p:txBody>
          <a:bodyPr>
            <a:normAutofit/>
          </a:bodyPr>
          <a:lstStyle/>
          <a:p>
            <a:r>
              <a:rPr lang="en-US" sz="2400" dirty="0"/>
              <a:t>Library Website</a:t>
            </a:r>
          </a:p>
          <a:p>
            <a:r>
              <a:rPr lang="en-US" sz="2400" dirty="0"/>
              <a:t>Library Resources </a:t>
            </a:r>
            <a:r>
              <a:rPr lang="en-US" sz="2400" dirty="0">
                <a:sym typeface="Wingdings" panose="05000000000000000000" pitchFamily="2" charset="2"/>
              </a:rPr>
              <a:t> Mitchell Hamline Open Access</a:t>
            </a:r>
          </a:p>
          <a:p>
            <a:r>
              <a:rPr lang="en-US" sz="2400" dirty="0">
                <a:sym typeface="Wingdings" panose="05000000000000000000" pitchFamily="2" charset="2"/>
              </a:rPr>
              <a:t>Law Reviews and Journals</a:t>
            </a:r>
          </a:p>
          <a:p>
            <a:r>
              <a:rPr lang="en-US" sz="2400" dirty="0">
                <a:sym typeface="Wingdings" panose="05000000000000000000" pitchFamily="2" charset="2"/>
              </a:rPr>
              <a:t>Select Mitchell Hamline Law Review for this past year’s issues</a:t>
            </a:r>
          </a:p>
          <a:p>
            <a:r>
              <a:rPr lang="en-US" sz="2400" dirty="0">
                <a:sym typeface="Wingdings" panose="05000000000000000000" pitchFamily="2" charset="2"/>
              </a:rPr>
              <a:t>Select William Mitchell Law Review for prior issues</a:t>
            </a:r>
            <a:endParaRPr lang="en-US" sz="24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44762" b="40497"/>
          <a:stretch/>
        </p:blipFill>
        <p:spPr>
          <a:xfrm>
            <a:off x="5103812" y="1333500"/>
            <a:ext cx="6858000" cy="524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5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Legislation Based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Research Reports</a:t>
            </a:r>
          </a:p>
          <a:p>
            <a:pPr lvl="1"/>
            <a:r>
              <a:rPr lang="en-US" sz="3200" dirty="0"/>
              <a:t>House:</a:t>
            </a:r>
          </a:p>
          <a:p>
            <a:pPr lvl="1"/>
            <a:r>
              <a:rPr lang="en-US" sz="3200" dirty="0"/>
              <a:t>Senate:</a:t>
            </a:r>
          </a:p>
          <a:p>
            <a:pPr lvl="1"/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5A5CD0-6B53-4710-B38D-B273136F0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243" y="124159"/>
            <a:ext cx="9184240" cy="660968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713412" y="1209341"/>
            <a:ext cx="1752600" cy="1524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951412" y="1618941"/>
            <a:ext cx="1143000" cy="355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27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C5BF7A-88CC-4FD2-A45F-C7FB0D7A7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531" y="228600"/>
            <a:ext cx="9101762" cy="6400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37212" y="1259457"/>
            <a:ext cx="2438400" cy="11789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900941" y="1315528"/>
            <a:ext cx="12192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73099"/>
            <a:ext cx="9598700" cy="838200"/>
          </a:xfrm>
        </p:spPr>
        <p:txBody>
          <a:bodyPr/>
          <a:lstStyle/>
          <a:p>
            <a:r>
              <a:rPr lang="en-US" b="1" dirty="0"/>
              <a:t>Administrative Agencies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55828" y="1690468"/>
            <a:ext cx="5748314" cy="4938931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Rules:</a:t>
            </a:r>
          </a:p>
          <a:p>
            <a:pPr lvl="1"/>
            <a:r>
              <a:rPr lang="en-US" sz="3200" dirty="0"/>
              <a:t>Westlaw, Lexis,</a:t>
            </a:r>
          </a:p>
          <a:p>
            <a:pPr lvl="1"/>
            <a:r>
              <a:rPr lang="en-US" sz="3200" dirty="0"/>
              <a:t>Minnesota State Legislature</a:t>
            </a:r>
          </a:p>
          <a:p>
            <a:r>
              <a:rPr lang="en-US" sz="3200" dirty="0"/>
              <a:t>Administrative Agency websites</a:t>
            </a:r>
          </a:p>
          <a:p>
            <a:pPr lvl="1"/>
            <a:r>
              <a:rPr lang="en-US" sz="3200" dirty="0"/>
              <a:t>Google for agency</a:t>
            </a:r>
          </a:p>
          <a:p>
            <a:pPr lvl="1"/>
            <a:r>
              <a:rPr lang="en-US" sz="3200" dirty="0"/>
              <a:t>Full listing: </a:t>
            </a:r>
            <a:r>
              <a:rPr lang="en-US" sz="3200" dirty="0">
                <a:hlinkClick r:id="rId3"/>
              </a:rPr>
              <a:t>https://mn.gov/portal/government/state/agencies-boards-commissions/</a:t>
            </a:r>
            <a:r>
              <a:rPr lang="en-US" sz="320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308" y="4648200"/>
            <a:ext cx="4709419" cy="17139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F0DDFD-42CD-45AD-AC6F-4A6E70BEF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2003" y="1495484"/>
            <a:ext cx="4214030" cy="275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3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Bluebook Quiz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6B1C28-B255-4518-9E85-6391E6D0B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366" y="1676400"/>
            <a:ext cx="939857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762000"/>
          </a:xfrm>
        </p:spPr>
        <p:txBody>
          <a:bodyPr>
            <a:normAutofit/>
          </a:bodyPr>
          <a:lstStyle/>
          <a:p>
            <a:r>
              <a:rPr lang="en-US" dirty="0"/>
              <a:t>Bluebook Quiz -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242" y="1676400"/>
            <a:ext cx="10438169" cy="4191000"/>
          </a:xfrm>
        </p:spPr>
        <p:txBody>
          <a:bodyPr>
            <a:normAutofit/>
          </a:bodyPr>
          <a:lstStyle/>
          <a:p>
            <a:r>
              <a:rPr lang="en-US" sz="3200" dirty="0"/>
              <a:t>Review the structure of the Bluebook</a:t>
            </a:r>
          </a:p>
          <a:p>
            <a:pPr lvl="1"/>
            <a:r>
              <a:rPr lang="en-US" sz="3200" dirty="0"/>
              <a:t>No more </a:t>
            </a:r>
            <a:r>
              <a:rPr lang="en-US" sz="3200" dirty="0" err="1"/>
              <a:t>Bluepages</a:t>
            </a:r>
            <a:r>
              <a:rPr lang="en-US" sz="3200" dirty="0"/>
              <a:t>, now focusing on </a:t>
            </a:r>
            <a:r>
              <a:rPr lang="en-US" sz="3200" dirty="0" err="1"/>
              <a:t>Whitepages</a:t>
            </a:r>
            <a:endParaRPr lang="en-US" sz="3200" dirty="0"/>
          </a:p>
          <a:p>
            <a:pPr lvl="1"/>
            <a:r>
              <a:rPr lang="en-US" sz="3200" dirty="0"/>
              <a:t>Review the Table of Contents – what does it cover?  how is it organized? </a:t>
            </a:r>
          </a:p>
          <a:p>
            <a:r>
              <a:rPr lang="en-US" sz="3200" dirty="0"/>
              <a:t>Read the Introduction (pp. 1-2)</a:t>
            </a:r>
          </a:p>
          <a:p>
            <a:r>
              <a:rPr lang="en-US" sz="3200" dirty="0"/>
              <a:t>Review Rules 1-9 (pp. 57-94)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907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990600"/>
          </a:xfrm>
        </p:spPr>
        <p:txBody>
          <a:bodyPr/>
          <a:lstStyle/>
          <a:p>
            <a:r>
              <a:rPr lang="en-US" dirty="0"/>
              <a:t>Bluebook Test -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243" y="2286000"/>
            <a:ext cx="6475769" cy="3886200"/>
          </a:xfrm>
        </p:spPr>
        <p:txBody>
          <a:bodyPr>
            <a:normAutofit/>
          </a:bodyPr>
          <a:lstStyle/>
          <a:p>
            <a:r>
              <a:rPr lang="en-US" sz="3200" dirty="0"/>
              <a:t>Test yourself:  LexisNexis Interactive Citation Workstation</a:t>
            </a:r>
          </a:p>
          <a:p>
            <a:pPr lvl="1"/>
            <a:r>
              <a:rPr lang="en-US" sz="3200" dirty="0"/>
              <a:t>Sample citations, hints with Rule numbers when you get them wrong.</a:t>
            </a:r>
          </a:p>
          <a:p>
            <a:pPr lvl="1"/>
            <a:r>
              <a:rPr lang="en-US" sz="3200" dirty="0"/>
              <a:t>State specific section as well</a:t>
            </a:r>
          </a:p>
          <a:p>
            <a:pPr lvl="1"/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812" y="1471938"/>
            <a:ext cx="3438095" cy="520952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313612" y="3048000"/>
            <a:ext cx="685800" cy="12192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99412" y="4343400"/>
            <a:ext cx="3742895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6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838200"/>
          </a:xfrm>
        </p:spPr>
        <p:txBody>
          <a:bodyPr/>
          <a:lstStyle/>
          <a:p>
            <a:r>
              <a:rPr lang="en-US" dirty="0"/>
              <a:t>Online Bluebook Subscription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3459" y="2286000"/>
            <a:ext cx="757430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AA89F-442E-4A93-AB0C-A71CC7424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Chicago Manual of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81137-4BC1-4F7B-AD6F-A971F9C70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243" y="2171700"/>
            <a:ext cx="4446628" cy="4305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Library 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r>
              <a:rPr lang="en-US" sz="4000" dirty="0">
                <a:sym typeface="Wingdings" panose="05000000000000000000" pitchFamily="2" charset="2"/>
              </a:rPr>
              <a:t>Legal Research Resources 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r>
              <a:rPr lang="en-US" sz="4000" dirty="0">
                <a:sym typeface="Wingdings" panose="05000000000000000000" pitchFamily="2" charset="2"/>
              </a:rPr>
              <a:t> Databases A-Z 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r>
              <a:rPr lang="en-US" sz="4000" dirty="0">
                <a:sym typeface="Wingdings" panose="05000000000000000000" pitchFamily="2" charset="2"/>
              </a:rPr>
              <a:t> Chicago Manual of Style</a:t>
            </a:r>
            <a:endParaRPr lang="en-US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A22789-687C-4785-BC75-5B2806DBD1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80FB2F-22B9-4751-9B98-6DAECA2D0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735" y="917684"/>
            <a:ext cx="3377208" cy="552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9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Bluebook Test – Taking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242" y="2204357"/>
            <a:ext cx="10133369" cy="3581400"/>
          </a:xfrm>
        </p:spPr>
        <p:txBody>
          <a:bodyPr>
            <a:normAutofit/>
          </a:bodyPr>
          <a:lstStyle/>
          <a:p>
            <a:r>
              <a:rPr lang="en-US" sz="3200" dirty="0"/>
              <a:t>Don’t leave it to the last minute…</a:t>
            </a:r>
          </a:p>
          <a:p>
            <a:r>
              <a:rPr lang="en-US" sz="3200" dirty="0"/>
              <a:t>If you are unsure, look to see how others have cited it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851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C4F6DD-3294-4A6D-9FB6-E185B0AC7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get help?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334CB52D-55CE-4C05-944A-A682934B3C2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989012" y="1700842"/>
            <a:ext cx="1097528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7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35" y="784860"/>
            <a:ext cx="9598700" cy="1485900"/>
          </a:xfrm>
        </p:spPr>
        <p:txBody>
          <a:bodyPr/>
          <a:lstStyle/>
          <a:p>
            <a:r>
              <a:rPr lang="en-US" b="1" dirty="0"/>
              <a:t>Law Review Archive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3014" y="2270760"/>
            <a:ext cx="3408438" cy="2627630"/>
          </a:xfrm>
          <a:prstGeom prst="rect">
            <a:avLst/>
          </a:prstGeom>
        </p:spPr>
      </p:pic>
      <p:pic>
        <p:nvPicPr>
          <p:cNvPr id="1026" name="Picture 2" descr="C:\Users\SONYA~1.HUE\AppData\Local\Temp\SNAGHTML33a97c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982" y="1834952"/>
            <a:ext cx="4772025" cy="471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75612" y="784860"/>
            <a:ext cx="367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Notes for MHSL Law Review are in Issue 1.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623434" y="3352800"/>
            <a:ext cx="167640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79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09" y="1828800"/>
            <a:ext cx="4255167" cy="4255167"/>
          </a:xfrm>
        </p:spPr>
      </p:pic>
    </p:spTree>
    <p:extLst>
      <p:ext uri="{BB962C8B-B14F-4D97-AF65-F5344CB8AC3E}">
        <p14:creationId xmlns:p14="http://schemas.microsoft.com/office/powerpoint/2010/main" val="276321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HeinOnline</a:t>
            </a:r>
            <a:endParaRPr lang="en-US" b="1" dirty="0"/>
          </a:p>
        </p:txBody>
      </p:sp>
      <p:pic>
        <p:nvPicPr>
          <p:cNvPr id="1026" name="Picture 2" descr="C:\Users\SONYA~1.HUE\AppData\Local\Temp\SNAGHTML84d092f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8055" y="838200"/>
            <a:ext cx="5562563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371243" y="1771649"/>
            <a:ext cx="4446628" cy="3581401"/>
          </a:xfrm>
        </p:spPr>
        <p:txBody>
          <a:bodyPr>
            <a:normAutofit/>
          </a:bodyPr>
          <a:lstStyle/>
          <a:p>
            <a:r>
              <a:rPr lang="en-US" sz="3200" dirty="0"/>
              <a:t>Library </a:t>
            </a:r>
            <a:r>
              <a:rPr lang="en-US" sz="3200" dirty="0">
                <a:sym typeface="Wingdings" panose="05000000000000000000" pitchFamily="2" charset="2"/>
              </a:rPr>
              <a:t></a:t>
            </a:r>
            <a:r>
              <a:rPr lang="en-US" sz="3200" dirty="0"/>
              <a:t>Legal Research Resources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 err="1"/>
              <a:t>HeinOnline</a:t>
            </a:r>
            <a:endParaRPr lang="en-US" sz="3200" dirty="0"/>
          </a:p>
          <a:p>
            <a:r>
              <a:rPr lang="en-US" sz="3200" dirty="0"/>
              <a:t>White Log In button (upper right corner)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508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Do I Start?  What Do I Write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242" y="2286000"/>
            <a:ext cx="10285769" cy="3581400"/>
          </a:xfrm>
        </p:spPr>
        <p:txBody>
          <a:bodyPr>
            <a:normAutofit/>
          </a:bodyPr>
          <a:lstStyle/>
          <a:p>
            <a:r>
              <a:rPr lang="en-US" sz="3200" dirty="0"/>
              <a:t>Once you get the case:</a:t>
            </a:r>
          </a:p>
          <a:p>
            <a:pPr marL="0" indent="0">
              <a:buNone/>
            </a:pPr>
            <a:endParaRPr lang="en-US" sz="1200" dirty="0"/>
          </a:p>
          <a:p>
            <a:pPr lvl="1"/>
            <a:r>
              <a:rPr lang="en-US" sz="3200" dirty="0"/>
              <a:t>Read it 1x, 2x, 3x…</a:t>
            </a:r>
          </a:p>
          <a:p>
            <a:pPr lvl="1"/>
            <a:r>
              <a:rPr lang="en-US" sz="3200" dirty="0"/>
              <a:t>Identify what the issue(s) are that the court decided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303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Research with a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242" y="1905000"/>
            <a:ext cx="10285770" cy="4419600"/>
          </a:xfrm>
        </p:spPr>
        <p:txBody>
          <a:bodyPr>
            <a:normAutofit/>
          </a:bodyPr>
          <a:lstStyle/>
          <a:p>
            <a:r>
              <a:rPr lang="en-US" sz="3200" dirty="0"/>
              <a:t>Plan</a:t>
            </a:r>
          </a:p>
          <a:p>
            <a:pPr lvl="1"/>
            <a:r>
              <a:rPr lang="en-US" sz="3200" dirty="0"/>
              <a:t>Identify the issues you need to know more about </a:t>
            </a:r>
          </a:p>
          <a:p>
            <a:pPr lvl="1"/>
            <a:r>
              <a:rPr lang="en-US" sz="3200" dirty="0"/>
              <a:t>Think about where you will look</a:t>
            </a:r>
          </a:p>
          <a:p>
            <a:pPr lvl="1"/>
            <a:r>
              <a:rPr lang="en-US" sz="3200" dirty="0"/>
              <a:t>Develop search terms (synonyms, broader/narrower)</a:t>
            </a:r>
          </a:p>
          <a:p>
            <a:r>
              <a:rPr lang="en-US" sz="3200" dirty="0"/>
              <a:t>Jurisdiction?</a:t>
            </a:r>
          </a:p>
          <a:p>
            <a:pPr lvl="1"/>
            <a:r>
              <a:rPr lang="en-US" sz="3200" dirty="0"/>
              <a:t>Minnesota</a:t>
            </a:r>
          </a:p>
          <a:p>
            <a:pPr lvl="1"/>
            <a:r>
              <a:rPr lang="en-US" sz="3200" dirty="0"/>
              <a:t>Do I need to look at others?</a:t>
            </a:r>
          </a:p>
          <a:p>
            <a:pPr marL="530193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6977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History of the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243" y="1676400"/>
            <a:ext cx="9598700" cy="4191000"/>
          </a:xfrm>
        </p:spPr>
        <p:txBody>
          <a:bodyPr>
            <a:normAutofit/>
          </a:bodyPr>
          <a:lstStyle/>
          <a:p>
            <a:r>
              <a:rPr lang="en-US" sz="3200" dirty="0"/>
              <a:t>Dockets</a:t>
            </a:r>
          </a:p>
          <a:p>
            <a:r>
              <a:rPr lang="en-US" sz="3200" dirty="0"/>
              <a:t>Briefs</a:t>
            </a:r>
          </a:p>
          <a:p>
            <a:r>
              <a:rPr lang="en-US" sz="3200" dirty="0"/>
              <a:t>Oral Argument</a:t>
            </a:r>
          </a:p>
          <a:p>
            <a:endParaRPr lang="en-US" sz="3200" dirty="0"/>
          </a:p>
          <a:p>
            <a:r>
              <a:rPr lang="en-US" sz="3200" dirty="0"/>
              <a:t>Lower court disposition</a:t>
            </a:r>
          </a:p>
        </p:txBody>
      </p:sp>
    </p:spTree>
    <p:extLst>
      <p:ext uri="{BB962C8B-B14F-4D97-AF65-F5344CB8AC3E}">
        <p14:creationId xmlns:p14="http://schemas.microsoft.com/office/powerpoint/2010/main" val="328444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Docket</a:t>
            </a:r>
            <a:br>
              <a:rPr lang="en-US" b="1" dirty="0"/>
            </a:br>
            <a:r>
              <a:rPr lang="en-US" sz="3600" dirty="0"/>
              <a:t>Minnesota Judicial Branch: </a:t>
            </a:r>
            <a:r>
              <a:rPr lang="en-US" sz="3600" dirty="0">
                <a:hlinkClick r:id="rId3"/>
              </a:rPr>
              <a:t>http://www.mncourts.gov/</a:t>
            </a:r>
            <a:r>
              <a:rPr lang="en-US" sz="3600" dirty="0"/>
              <a:t> </a:t>
            </a:r>
            <a:br>
              <a:rPr lang="en-US" sz="4400" dirty="0"/>
            </a:br>
            <a:endParaRPr lang="en-US" b="1" dirty="0"/>
          </a:p>
        </p:txBody>
      </p:sp>
      <p:pic>
        <p:nvPicPr>
          <p:cNvPr id="2050" name="Picture 2" descr="C:\Users\SONYA~1.HUE\AppData\Local\Temp\SNAGHTML3629e62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2097588"/>
            <a:ext cx="6553200" cy="354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8412" y="5943600"/>
            <a:ext cx="4051978" cy="533401"/>
          </a:xfrm>
          <a:prstGeom prst="rect">
            <a:avLst/>
          </a:prstGeom>
        </p:spPr>
      </p:pic>
      <p:cxnSp>
        <p:nvCxnSpPr>
          <p:cNvPr id="9" name="Elbow Connector 8"/>
          <p:cNvCxnSpPr/>
          <p:nvPr/>
        </p:nvCxnSpPr>
        <p:spPr>
          <a:xfrm>
            <a:off x="2513012" y="5943600"/>
            <a:ext cx="4191000" cy="266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3960812" y="5638800"/>
            <a:ext cx="3505200" cy="571500"/>
          </a:xfrm>
          <a:prstGeom prst="bentConnector3">
            <a:avLst>
              <a:gd name="adj1" fmla="val 1630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0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952</Words>
  <Application>Microsoft Office PowerPoint</Application>
  <PresentationFormat>Custom</PresentationFormat>
  <Paragraphs>197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Calibri</vt:lpstr>
      <vt:lpstr>Calibri Light</vt:lpstr>
      <vt:lpstr>Century Gothic</vt:lpstr>
      <vt:lpstr>Franklin Gothic Book</vt:lpstr>
      <vt:lpstr>Wingdings</vt:lpstr>
      <vt:lpstr>Wingdings 2</vt:lpstr>
      <vt:lpstr>HDOfficeLightV0</vt:lpstr>
      <vt:lpstr>Crop</vt:lpstr>
      <vt:lpstr>Law Review Write-On:  Case Note Research &amp; Bluebook Tips</vt:lpstr>
      <vt:lpstr>What is a Case Note?</vt:lpstr>
      <vt:lpstr>Law Review Archive</vt:lpstr>
      <vt:lpstr>Law Review Archive</vt:lpstr>
      <vt:lpstr>HeinOnline</vt:lpstr>
      <vt:lpstr>How Do I Start?  What Do I Write About?</vt:lpstr>
      <vt:lpstr>Research with a Purpose</vt:lpstr>
      <vt:lpstr>History of the Case</vt:lpstr>
      <vt:lpstr>Docket Minnesota Judicial Branch: http://www.mncourts.gov/  </vt:lpstr>
      <vt:lpstr>Docket MN Appellate Courts Case Management System http://macsnc.courts.state.mn.us/ctrack/publicLogin.jsp</vt:lpstr>
      <vt:lpstr>Docket</vt:lpstr>
      <vt:lpstr>Docket</vt:lpstr>
      <vt:lpstr>Briefs</vt:lpstr>
      <vt:lpstr>Briefs</vt:lpstr>
      <vt:lpstr>Oral Arguments</vt:lpstr>
      <vt:lpstr>Oral Arguments</vt:lpstr>
      <vt:lpstr>Minnesota Research Resources</vt:lpstr>
      <vt:lpstr>Dunnell Minnesota Digest:  an encyclopedia of Minnesota law</vt:lpstr>
      <vt:lpstr>Minnesota Legal Periodicals</vt:lpstr>
      <vt:lpstr>Minnesota Legal Periodicals Index</vt:lpstr>
      <vt:lpstr>PowerPoint Presentation</vt:lpstr>
      <vt:lpstr>Hein Online</vt:lpstr>
      <vt:lpstr>Minnesota CLE’s</vt:lpstr>
      <vt:lpstr>Legal Blogs (Blawgs)</vt:lpstr>
      <vt:lpstr>Beyond Minnesota:  American Law Reports (ALRs)</vt:lpstr>
      <vt:lpstr>Beyond Minnesota:    Multidisciplinary Databases</vt:lpstr>
      <vt:lpstr>Beyond Minnesota:  Google Scholar</vt:lpstr>
      <vt:lpstr>Beyond Minnesota:  Social Science Research Network</vt:lpstr>
      <vt:lpstr>PowerPoint Presentation</vt:lpstr>
      <vt:lpstr>Legislation Based Resources</vt:lpstr>
      <vt:lpstr>PowerPoint Presentation</vt:lpstr>
      <vt:lpstr>Administrative Agencies</vt:lpstr>
      <vt:lpstr>Bluebook Quiz</vt:lpstr>
      <vt:lpstr>Bluebook Quiz - Preparation</vt:lpstr>
      <vt:lpstr>Bluebook Test - Preparation</vt:lpstr>
      <vt:lpstr>Online Bluebook Subscription</vt:lpstr>
      <vt:lpstr>Chicago Manual of Style</vt:lpstr>
      <vt:lpstr>Bluebook Test – Taking</vt:lpstr>
      <vt:lpstr>Can I get help?</vt:lpstr>
      <vt:lpstr>Questions?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2016-04-20T18:50:10Z</dcterms:created>
  <dcterms:modified xsi:type="dcterms:W3CDTF">2020-05-01T19:07:27Z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