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70"/>
  </p:notesMasterIdLst>
  <p:sldIdLst>
    <p:sldId id="256" r:id="rId3"/>
    <p:sldId id="352" r:id="rId4"/>
    <p:sldId id="297" r:id="rId5"/>
    <p:sldId id="292" r:id="rId6"/>
    <p:sldId id="353" r:id="rId7"/>
    <p:sldId id="354" r:id="rId8"/>
    <p:sldId id="290" r:id="rId9"/>
    <p:sldId id="355" r:id="rId10"/>
    <p:sldId id="356" r:id="rId11"/>
    <p:sldId id="357" r:id="rId12"/>
    <p:sldId id="337" r:id="rId13"/>
    <p:sldId id="358" r:id="rId14"/>
    <p:sldId id="338" r:id="rId15"/>
    <p:sldId id="339" r:id="rId16"/>
    <p:sldId id="359" r:id="rId17"/>
    <p:sldId id="360" r:id="rId18"/>
    <p:sldId id="361" r:id="rId19"/>
    <p:sldId id="362" r:id="rId20"/>
    <p:sldId id="363" r:id="rId21"/>
    <p:sldId id="364" r:id="rId22"/>
    <p:sldId id="328" r:id="rId23"/>
    <p:sldId id="365" r:id="rId24"/>
    <p:sldId id="366" r:id="rId25"/>
    <p:sldId id="367" r:id="rId26"/>
    <p:sldId id="368" r:id="rId27"/>
    <p:sldId id="369" r:id="rId28"/>
    <p:sldId id="370" r:id="rId29"/>
    <p:sldId id="371" r:id="rId30"/>
    <p:sldId id="374" r:id="rId31"/>
    <p:sldId id="375" r:id="rId32"/>
    <p:sldId id="376" r:id="rId33"/>
    <p:sldId id="379" r:id="rId34"/>
    <p:sldId id="378" r:id="rId35"/>
    <p:sldId id="329" r:id="rId36"/>
    <p:sldId id="262" r:id="rId37"/>
    <p:sldId id="331" r:id="rId38"/>
    <p:sldId id="330" r:id="rId39"/>
    <p:sldId id="380" r:id="rId40"/>
    <p:sldId id="381" r:id="rId41"/>
    <p:sldId id="341" r:id="rId42"/>
    <p:sldId id="382" r:id="rId43"/>
    <p:sldId id="340" r:id="rId44"/>
    <p:sldId id="312" r:id="rId45"/>
    <p:sldId id="261" r:id="rId46"/>
    <p:sldId id="383" r:id="rId47"/>
    <p:sldId id="384" r:id="rId48"/>
    <p:sldId id="387" r:id="rId49"/>
    <p:sldId id="388" r:id="rId50"/>
    <p:sldId id="275" r:id="rId51"/>
    <p:sldId id="385" r:id="rId52"/>
    <p:sldId id="389" r:id="rId53"/>
    <p:sldId id="259" r:id="rId54"/>
    <p:sldId id="345" r:id="rId55"/>
    <p:sldId id="344" r:id="rId56"/>
    <p:sldId id="386" r:id="rId57"/>
    <p:sldId id="346" r:id="rId58"/>
    <p:sldId id="347" r:id="rId59"/>
    <p:sldId id="390" r:id="rId60"/>
    <p:sldId id="349" r:id="rId61"/>
    <p:sldId id="348" r:id="rId62"/>
    <p:sldId id="350" r:id="rId63"/>
    <p:sldId id="351" r:id="rId64"/>
    <p:sldId id="324" r:id="rId65"/>
    <p:sldId id="343" r:id="rId66"/>
    <p:sldId id="391" r:id="rId67"/>
    <p:sldId id="326" r:id="rId68"/>
    <p:sldId id="39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885" autoAdjust="0"/>
    <p:restoredTop sz="94662"/>
  </p:normalViewPr>
  <p:slideViewPr>
    <p:cSldViewPr snapToGrid="0">
      <p:cViewPr varScale="1">
        <p:scale>
          <a:sx n="108" d="100"/>
          <a:sy n="108" d="100"/>
        </p:scale>
        <p:origin x="112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42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ric.janus\Dropbox\documents\work\writing\Sexual%20Violence%20-%20Evidence%20Based%20-%20September%202015\research\ncvs%20report%20numbers%20reported%20by%20status.xls"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Risk levels</a:t>
            </a:r>
            <a:r>
              <a:rPr lang="en-US" baseline="0" dirty="0"/>
              <a:t> - CA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Risk</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0ECE-41C4-9B88-F90B62E61B75}"/>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0ECE-41C4-9B88-F90B62E61B75}"/>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1-0ECE-41C4-9B88-F90B62E61B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5D7-6448-8057-6A3FE89F41BA}"/>
              </c:ext>
            </c:extLst>
          </c:dPt>
          <c:dLbls>
            <c:dLbl>
              <c:idx val="0"/>
              <c:layout>
                <c:manualLayout>
                  <c:x val="3.9169947506561678E-2"/>
                  <c:y val="8.59161021276673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CE-41C4-9B88-F90B62E61B75}"/>
                </c:ext>
              </c:extLst>
            </c:dLbl>
            <c:dLbl>
              <c:idx val="1"/>
              <c:layout>
                <c:manualLayout>
                  <c:x val="5.1603751736915239E-3"/>
                  <c:y val="2.92799594055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CE-41C4-9B88-F90B62E61B75}"/>
                </c:ext>
              </c:extLst>
            </c:dLbl>
            <c:dLbl>
              <c:idx val="2"/>
              <c:layout>
                <c:manualLayout>
                  <c:x val="8.0843754824764548E-4"/>
                  <c:y val="-2.6274906706856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CE-41C4-9B88-F90B62E61B75}"/>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Well-above average</c:v>
                </c:pt>
                <c:pt idx="1">
                  <c:v>Above average</c:v>
                </c:pt>
                <c:pt idx="2">
                  <c:v>Average and below</c:v>
                </c:pt>
              </c:strCache>
            </c:strRef>
          </c:cat>
          <c:val>
            <c:numRef>
              <c:f>Sheet1!$B$2:$B$5</c:f>
              <c:numCache>
                <c:formatCode>0%</c:formatCode>
                <c:ptCount val="4"/>
                <c:pt idx="0" formatCode="0.00%">
                  <c:v>8.7999999999999995E-2</c:v>
                </c:pt>
                <c:pt idx="1">
                  <c:v>0.2</c:v>
                </c:pt>
                <c:pt idx="2">
                  <c:v>0.71</c:v>
                </c:pt>
              </c:numCache>
            </c:numRef>
          </c:val>
          <c:extLst>
            <c:ext xmlns:c16="http://schemas.microsoft.com/office/drawing/2014/chart" uri="{C3380CC4-5D6E-409C-BE32-E72D297353CC}">
              <c16:uniqueId val="{00000000-0ECE-41C4-9B88-F90B62E61B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Risk</a:t>
            </a:r>
            <a:r>
              <a:rPr lang="en-US" baseline="0" dirty="0"/>
              <a:t> levels - MN 2017</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As of January 1, 2017</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28F7-4F22-8ABB-306297555649}"/>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28F7-4F22-8ABB-306297555649}"/>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28F7-4F22-8ABB-306297555649}"/>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Level 1</c:v>
                </c:pt>
                <c:pt idx="1">
                  <c:v>Level 2</c:v>
                </c:pt>
                <c:pt idx="2">
                  <c:v>Level 3</c:v>
                </c:pt>
              </c:strCache>
            </c:strRef>
          </c:cat>
          <c:val>
            <c:numRef>
              <c:f>Sheet1!$B$2:$B$4</c:f>
              <c:numCache>
                <c:formatCode>General</c:formatCode>
                <c:ptCount val="3"/>
                <c:pt idx="0">
                  <c:v>5298</c:v>
                </c:pt>
                <c:pt idx="1">
                  <c:v>2751</c:v>
                </c:pt>
                <c:pt idx="2">
                  <c:v>1424</c:v>
                </c:pt>
              </c:numCache>
            </c:numRef>
          </c:val>
          <c:extLst>
            <c:ext xmlns:c16="http://schemas.microsoft.com/office/drawing/2014/chart" uri="{C3380CC4-5D6E-409C-BE32-E72D297353CC}">
              <c16:uniqueId val="{00000006-28F7-4F22-8ABB-30629755564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dirty="0"/>
              <a:t>Criminal Sexual Conduct Convictions in Minnesota 2001-2015</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As of January 1, 2017</c:v>
                </c:pt>
              </c:strCache>
            </c:strRef>
          </c:tx>
          <c:spPr>
            <a:scene3d>
              <a:camera prst="orthographicFront"/>
              <a:lightRig rig="threePt" dir="t"/>
            </a:scene3d>
            <a:sp3d>
              <a:bevelT/>
              <a:contourClr>
                <a:srgbClr val="000000"/>
              </a:contourClr>
            </a:sp3d>
          </c:spPr>
          <c:dPt>
            <c:idx val="0"/>
            <c:bubble3D val="0"/>
            <c:spPr>
              <a:solidFill>
                <a:srgbClr val="92D050"/>
              </a:solidFill>
              <a:ln w="1905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1-2AC5-4D22-A698-AC78CADA7BF8}"/>
              </c:ext>
            </c:extLst>
          </c:dPt>
          <c:dPt>
            <c:idx val="1"/>
            <c:bubble3D val="0"/>
            <c:explosion val="23"/>
            <c:spPr>
              <a:solidFill>
                <a:srgbClr val="FF0000"/>
              </a:solidFill>
              <a:ln w="1905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3-2AC5-4D22-A698-AC78CADA7BF8}"/>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 Prior Conviction</c:v>
                </c:pt>
                <c:pt idx="1">
                  <c:v>Prior Conviction</c:v>
                </c:pt>
              </c:strCache>
            </c:str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8-2AC5-4D22-A698-AC78CADA7BF8}"/>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dirty="0"/>
              <a:t>Criminal Sexual Conduct Arrests in New York</a:t>
            </a:r>
          </a:p>
        </c:rich>
      </c:tx>
      <c:layout>
        <c:manualLayout>
          <c:xMode val="edge"/>
          <c:yMode val="edge"/>
          <c:x val="0.44312544641575391"/>
          <c:y val="3.2140891679983782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Sexual offending arrests</c:v>
                </c:pt>
              </c:strCache>
            </c:strRef>
          </c:tx>
          <c:spPr>
            <a:scene3d>
              <a:camera prst="orthographicFront"/>
              <a:lightRig rig="threePt" dir="t"/>
            </a:scene3d>
            <a:sp3d>
              <a:bevelT/>
              <a:contourClr>
                <a:srgbClr val="000000"/>
              </a:contourClr>
            </a:sp3d>
          </c:spPr>
          <c:dPt>
            <c:idx val="0"/>
            <c:bubble3D val="0"/>
            <c:spPr>
              <a:solidFill>
                <a:srgbClr val="92D050"/>
              </a:solidFill>
              <a:ln w="1905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1-2AC5-4D22-A698-AC78CADA7BF8}"/>
              </c:ext>
            </c:extLst>
          </c:dPt>
          <c:dPt>
            <c:idx val="1"/>
            <c:bubble3D val="0"/>
            <c:explosion val="15"/>
            <c:spPr>
              <a:solidFill>
                <a:srgbClr val="FF0000"/>
              </a:solidFill>
              <a:ln w="1905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3-2AC5-4D22-A698-AC78CADA7BF8}"/>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 Prior Conviction</c:v>
                </c:pt>
                <c:pt idx="1">
                  <c:v>Prior Conviction</c:v>
                </c:pt>
              </c:strCache>
            </c:strRef>
          </c:cat>
          <c:val>
            <c:numRef>
              <c:f>Sheet1!$B$2:$B$3</c:f>
              <c:numCache>
                <c:formatCode>0%</c:formatCode>
                <c:ptCount val="2"/>
                <c:pt idx="0">
                  <c:v>0.95</c:v>
                </c:pt>
                <c:pt idx="1">
                  <c:v>0.05</c:v>
                </c:pt>
              </c:numCache>
            </c:numRef>
          </c:val>
          <c:extLst>
            <c:ext xmlns:c16="http://schemas.microsoft.com/office/drawing/2014/chart" uri="{C3380CC4-5D6E-409C-BE32-E72D297353CC}">
              <c16:uniqueId val="{00000008-2AC5-4D22-A698-AC78CADA7BF8}"/>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Reporting rates for rape and sexual assault, by victim perpetrator relationship</a:t>
            </a:r>
          </a:p>
        </c:rich>
      </c:tx>
      <c:overlay val="0"/>
      <c:spPr>
        <a:noFill/>
        <a:ln w="25400">
          <a:noFill/>
        </a:ln>
      </c:spPr>
    </c:title>
    <c:autoTitleDeleted val="0"/>
    <c:plotArea>
      <c:layout/>
      <c:lineChart>
        <c:grouping val="standard"/>
        <c:varyColors val="0"/>
        <c:ser>
          <c:idx val="0"/>
          <c:order val="0"/>
          <c:tx>
            <c:v>Stranger</c:v>
          </c:tx>
          <c:spPr>
            <a:ln w="25400">
              <a:solidFill>
                <a:srgbClr val="63AAFE"/>
              </a:solidFill>
              <a:prstDash val="solid"/>
            </a:ln>
          </c:spPr>
          <c:marker>
            <c:symbol val="none"/>
          </c:marker>
          <c:trendline>
            <c:spPr>
              <a:ln w="50800">
                <a:solidFill>
                  <a:srgbClr val="63AAFE"/>
                </a:solidFill>
                <a:prstDash val="sysDash"/>
              </a:ln>
            </c:spPr>
            <c:trendlineType val="linear"/>
            <c:dispRSqr val="0"/>
            <c:dispEq val="0"/>
          </c:trendline>
          <c:cat>
            <c:numRef>
              <c:f>'NVAT_Report_23-Mar-16_09-26-35P'!$N$10:$AA$10</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'NVAT_Report_23-Mar-16_09-26-35P'!$N$35:$AA$35</c:f>
              <c:numCache>
                <c:formatCode>0%</c:formatCode>
                <c:ptCount val="14"/>
                <c:pt idx="0">
                  <c:v>0.33871669433814849</c:v>
                </c:pt>
                <c:pt idx="1">
                  <c:v>0.47019352861333685</c:v>
                </c:pt>
                <c:pt idx="2">
                  <c:v>0.33375156838143039</c:v>
                </c:pt>
                <c:pt idx="3">
                  <c:v>0.34579144018039021</c:v>
                </c:pt>
                <c:pt idx="4">
                  <c:v>0.54061218365509656</c:v>
                </c:pt>
                <c:pt idx="5">
                  <c:v>0.37851298470295269</c:v>
                </c:pt>
                <c:pt idx="6">
                  <c:v>0.59236408694305331</c:v>
                </c:pt>
                <c:pt idx="7">
                  <c:v>0.30565885626609107</c:v>
                </c:pt>
                <c:pt idx="8">
                  <c:v>0.67240672406724067</c:v>
                </c:pt>
                <c:pt idx="9">
                  <c:v>0.38299203113417346</c:v>
                </c:pt>
                <c:pt idx="10">
                  <c:v>0.36824755861386954</c:v>
                </c:pt>
                <c:pt idx="11">
                  <c:v>0.28495078307343641</c:v>
                </c:pt>
                <c:pt idx="12">
                  <c:v>0.46006020722486696</c:v>
                </c:pt>
                <c:pt idx="13">
                  <c:v>0.38761530997929128</c:v>
                </c:pt>
              </c:numCache>
            </c:numRef>
          </c:val>
          <c:smooth val="0"/>
          <c:extLst>
            <c:ext xmlns:c16="http://schemas.microsoft.com/office/drawing/2014/chart" uri="{C3380CC4-5D6E-409C-BE32-E72D297353CC}">
              <c16:uniqueId val="{00000001-9F55-4CCA-870A-7EAE0E0518D5}"/>
            </c:ext>
          </c:extLst>
        </c:ser>
        <c:ser>
          <c:idx val="1"/>
          <c:order val="1"/>
          <c:tx>
            <c:v>Non-stranger</c:v>
          </c:tx>
          <c:spPr>
            <a:ln w="25400">
              <a:solidFill>
                <a:srgbClr val="FEA746"/>
              </a:solidFill>
              <a:prstDash val="solid"/>
            </a:ln>
          </c:spPr>
          <c:marker>
            <c:symbol val="none"/>
          </c:marker>
          <c:trendline>
            <c:spPr>
              <a:ln w="50800">
                <a:solidFill>
                  <a:srgbClr val="FEA746"/>
                </a:solidFill>
                <a:prstDash val="sysDash"/>
              </a:ln>
            </c:spPr>
            <c:trendlineType val="linear"/>
            <c:dispRSqr val="0"/>
            <c:dispEq val="0"/>
          </c:trendline>
          <c:cat>
            <c:numRef>
              <c:f>'NVAT_Report_23-Mar-16_09-26-35P'!$N$10:$AA$10</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'NVAT_Report_23-Mar-16_09-26-35P'!$N$37:$AA$37</c:f>
              <c:numCache>
                <c:formatCode>0%</c:formatCode>
                <c:ptCount val="14"/>
                <c:pt idx="0">
                  <c:v>0.41213259013420595</c:v>
                </c:pt>
                <c:pt idx="1">
                  <c:v>0.57726295295962216</c:v>
                </c:pt>
                <c:pt idx="2">
                  <c:v>0.61083902932024303</c:v>
                </c:pt>
                <c:pt idx="3">
                  <c:v>0.28751818859353373</c:v>
                </c:pt>
                <c:pt idx="4">
                  <c:v>0.24852779790126026</c:v>
                </c:pt>
                <c:pt idx="5">
                  <c:v>0.26437918897372309</c:v>
                </c:pt>
                <c:pt idx="6">
                  <c:v>0.34410578871503478</c:v>
                </c:pt>
                <c:pt idx="7">
                  <c:v>0.4555414990157885</c:v>
                </c:pt>
                <c:pt idx="8">
                  <c:v>0.16979215649393398</c:v>
                </c:pt>
                <c:pt idx="9">
                  <c:v>0.49381885306647633</c:v>
                </c:pt>
                <c:pt idx="10">
                  <c:v>0.20660005500045833</c:v>
                </c:pt>
                <c:pt idx="11">
                  <c:v>0.30727019147632723</c:v>
                </c:pt>
                <c:pt idx="12">
                  <c:v>0.34591723089433768</c:v>
                </c:pt>
                <c:pt idx="13">
                  <c:v>0.34972084683252846</c:v>
                </c:pt>
              </c:numCache>
            </c:numRef>
          </c:val>
          <c:smooth val="0"/>
          <c:extLst>
            <c:ext xmlns:c16="http://schemas.microsoft.com/office/drawing/2014/chart" uri="{C3380CC4-5D6E-409C-BE32-E72D297353CC}">
              <c16:uniqueId val="{00000003-9F55-4CCA-870A-7EAE0E0518D5}"/>
            </c:ext>
          </c:extLst>
        </c:ser>
        <c:dLbls>
          <c:showLegendKey val="0"/>
          <c:showVal val="0"/>
          <c:showCatName val="0"/>
          <c:showSerName val="0"/>
          <c:showPercent val="0"/>
          <c:showBubbleSize val="0"/>
        </c:dLbls>
        <c:smooth val="0"/>
        <c:axId val="288888608"/>
        <c:axId val="1"/>
      </c:lineChart>
      <c:catAx>
        <c:axId val="288888608"/>
        <c:scaling>
          <c:orientation val="minMax"/>
        </c:scaling>
        <c:delete val="0"/>
        <c:axPos val="b"/>
        <c:numFmt formatCode="General" sourceLinked="0"/>
        <c:majorTickMark val="none"/>
        <c:minorTickMark val="none"/>
        <c:tickLblPos val="nextTo"/>
        <c:spPr>
          <a:ln w="3175">
            <a:solidFill>
              <a:srgbClr val="C0C0C0"/>
            </a:solidFill>
            <a:prstDash val="solid"/>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3175">
              <a:solidFill>
                <a:srgbClr val="C0C0C0"/>
              </a:solidFill>
              <a:prstDash val="solid"/>
            </a:ln>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888608"/>
        <c:crosses val="autoZero"/>
        <c:crossBetween val="between"/>
      </c:valAx>
      <c:spPr>
        <a:noFill/>
        <a:ln w="25400">
          <a:noFill/>
        </a:ln>
      </c:spPr>
    </c:plotArea>
    <c:legend>
      <c:legendPos val="r"/>
      <c:layout>
        <c:manualLayout>
          <c:xMode val="edge"/>
          <c:yMode val="edge"/>
          <c:x val="0.19185185185185186"/>
          <c:y val="0.93246187363834421"/>
          <c:w val="0.6207407407407407"/>
          <c:h val="3.8126361655773419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w="3175">
      <a:solidFill>
        <a:srgbClr val="C0C0C0"/>
      </a:solidFill>
      <a:prstDash val="solid"/>
    </a:ln>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dirty="0"/>
              <a:t>Criminal Sexual Conduct Arrests </a:t>
            </a:r>
          </a:p>
          <a:p>
            <a:pPr>
              <a:defRPr sz="2000" b="1">
                <a:solidFill>
                  <a:schemeClr val="tx1"/>
                </a:solidFill>
              </a:defRPr>
            </a:pPr>
            <a:r>
              <a:rPr lang="en-US" dirty="0"/>
              <a:t>in New York</a:t>
            </a:r>
          </a:p>
        </c:rich>
      </c:tx>
      <c:layout>
        <c:manualLayout>
          <c:xMode val="edge"/>
          <c:yMode val="edge"/>
          <c:x val="0.44312544641575391"/>
          <c:y val="3.2140891679983782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Sexual offending arrests</c:v>
                </c:pt>
              </c:strCache>
            </c:strRef>
          </c:tx>
          <c:spPr>
            <a:scene3d>
              <a:camera prst="orthographicFront"/>
              <a:lightRig rig="threePt" dir="t"/>
            </a:scene3d>
            <a:sp3d>
              <a:bevelT/>
              <a:contourClr>
                <a:srgbClr val="000000"/>
              </a:contourClr>
            </a:sp3d>
          </c:spPr>
          <c:dPt>
            <c:idx val="0"/>
            <c:bubble3D val="0"/>
            <c:spPr>
              <a:solidFill>
                <a:srgbClr val="92D050"/>
              </a:solidFill>
              <a:ln w="1905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1-DCE6-4197-9A25-ABB38FA38F1C}"/>
              </c:ext>
            </c:extLst>
          </c:dPt>
          <c:dPt>
            <c:idx val="1"/>
            <c:bubble3D val="0"/>
            <c:explosion val="15"/>
            <c:spPr>
              <a:solidFill>
                <a:srgbClr val="FF0000"/>
              </a:solidFill>
              <a:ln w="1905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3-DCE6-4197-9A25-ABB38FA38F1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 Prior Conviction</c:v>
                </c:pt>
                <c:pt idx="1">
                  <c:v>Prior Conviction</c:v>
                </c:pt>
              </c:strCache>
            </c:strRef>
          </c:cat>
          <c:val>
            <c:numRef>
              <c:f>Sheet1!$B$2:$B$3</c:f>
              <c:numCache>
                <c:formatCode>0%</c:formatCode>
                <c:ptCount val="2"/>
                <c:pt idx="0">
                  <c:v>0.95</c:v>
                </c:pt>
                <c:pt idx="1">
                  <c:v>0.05</c:v>
                </c:pt>
              </c:numCache>
            </c:numRef>
          </c:val>
          <c:extLst>
            <c:ext xmlns:c16="http://schemas.microsoft.com/office/drawing/2014/chart" uri="{C3380CC4-5D6E-409C-BE32-E72D297353CC}">
              <c16:uniqueId val="{00000004-DCE6-4197-9A25-ABB38FA38F1C}"/>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0.15037</cdr:x>
      <cdr:y>0.92927</cdr:y>
    </cdr:from>
    <cdr:to>
      <cdr:x>0.67669</cdr:x>
      <cdr:y>1</cdr:y>
    </cdr:to>
    <cdr:sp macro="" textlink="">
      <cdr:nvSpPr>
        <cdr:cNvPr id="2" name="Rectangle 1">
          <a:extLst xmlns:a="http://schemas.openxmlformats.org/drawingml/2006/main">
            <a:ext uri="{FF2B5EF4-FFF2-40B4-BE49-F238E27FC236}">
              <a16:creationId xmlns:a16="http://schemas.microsoft.com/office/drawing/2014/main" id="{488541A1-917A-4281-9C74-1CC00B8A26DD}"/>
            </a:ext>
          </a:extLst>
        </cdr:cNvPr>
        <cdr:cNvSpPr/>
      </cdr:nvSpPr>
      <cdr:spPr>
        <a:xfrm xmlns:a="http://schemas.openxmlformats.org/drawingml/2006/main">
          <a:off x="1581222" y="4043561"/>
          <a:ext cx="5534528"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a:t>Brian Collins (2017) (Minnesota Sentencing Guidelines Commission, 2016)</a:t>
          </a:r>
        </a:p>
      </cdr:txBody>
    </cdr:sp>
  </cdr:relSizeAnchor>
</c:userShapes>
</file>

<file path=ppt/drawings/drawing2.xml><?xml version="1.0" encoding="utf-8"?>
<c:userShapes xmlns:c="http://schemas.openxmlformats.org/drawingml/2006/chart">
  <cdr:relSizeAnchor xmlns:cdr="http://schemas.openxmlformats.org/drawingml/2006/chartDrawing">
    <cdr:from>
      <cdr:x>0.88126</cdr:x>
      <cdr:y>0.92029</cdr:y>
    </cdr:from>
    <cdr:to>
      <cdr:x>0.99035</cdr:x>
      <cdr:y>1</cdr:y>
    </cdr:to>
    <cdr:sp macro="" textlink="">
      <cdr:nvSpPr>
        <cdr:cNvPr id="2" name="TextBox 1">
          <a:extLst xmlns:a="http://schemas.openxmlformats.org/drawingml/2006/main">
            <a:ext uri="{FF2B5EF4-FFF2-40B4-BE49-F238E27FC236}">
              <a16:creationId xmlns:a16="http://schemas.microsoft.com/office/drawing/2014/main" id="{460D812E-0925-4F99-805C-36041F5BCFCD}"/>
            </a:ext>
          </a:extLst>
        </cdr:cNvPr>
        <cdr:cNvSpPr txBox="1"/>
      </cdr:nvSpPr>
      <cdr:spPr>
        <a:xfrm xmlns:a="http://schemas.openxmlformats.org/drawingml/2006/main">
          <a:off x="9610242" y="5127018"/>
          <a:ext cx="1189608" cy="444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Source:  NCVS</a:t>
          </a:r>
        </a:p>
        <a:p xmlns:a="http://schemas.openxmlformats.org/drawingml/2006/main">
          <a:r>
            <a:rPr lang="en-US" dirty="0"/>
            <a:t>Analytical Tool</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173CE-ACFE-42D8-B8C8-8031D4820FFF}"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9404B-0843-420B-A62B-9BE41B222341}" type="slidenum">
              <a:rPr lang="en-US" smtClean="0"/>
              <a:t>‹#›</a:t>
            </a:fld>
            <a:endParaRPr lang="en-US"/>
          </a:p>
        </p:txBody>
      </p:sp>
    </p:spTree>
    <p:extLst>
      <p:ext uri="{BB962C8B-B14F-4D97-AF65-F5344CB8AC3E}">
        <p14:creationId xmlns:p14="http://schemas.microsoft.com/office/powerpoint/2010/main" val="29736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4382B07-A7EC-4AFA-9F31-6769B9EEDC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292AC5-F927-4F81-A3E2-A3DA78BD22A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7E082BDB-5882-4E4B-808C-AAB669B93A4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4791B62-05E1-4E74-8425-DCA605608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29897AA-6B51-4878-AD41-3993D381C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43A468-5022-413F-A638-3200F957289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8DA82CF2-11D9-4D88-A144-E1D25B171678}"/>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1F0CB2AC-7D56-4E0D-BAAF-035DB37A98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0665AC4-7BBC-4467-8258-D9B5D1277D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44A405-6070-437D-9908-04DCD4DB32A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1" name="Rectangle 2">
            <a:extLst>
              <a:ext uri="{FF2B5EF4-FFF2-40B4-BE49-F238E27FC236}">
                <a16:creationId xmlns:a16="http://schemas.microsoft.com/office/drawing/2014/main" id="{45E5B421-1DE9-49AF-9978-EB9B3A12F7C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5E96C0B-691E-4503-945B-9D34DE7F6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9404B-0843-420B-A62B-9BE41B222341}" type="slidenum">
              <a:rPr lang="en-US" smtClean="0"/>
              <a:t>5</a:t>
            </a:fld>
            <a:endParaRPr lang="en-US"/>
          </a:p>
        </p:txBody>
      </p:sp>
    </p:spTree>
    <p:extLst>
      <p:ext uri="{BB962C8B-B14F-4D97-AF65-F5344CB8AC3E}">
        <p14:creationId xmlns:p14="http://schemas.microsoft.com/office/powerpoint/2010/main" val="206966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D4CCED7-FF25-446D-8A5F-ED365887C6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9F31D5-3BF0-437A-8688-04B35D7FF1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9" name="Rectangle 2">
            <a:extLst>
              <a:ext uri="{FF2B5EF4-FFF2-40B4-BE49-F238E27FC236}">
                <a16:creationId xmlns:a16="http://schemas.microsoft.com/office/drawing/2014/main" id="{56C1E382-39E5-4031-9BC7-88B7AAA8630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A8EDB79-87ED-4680-A783-2D79E8446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017FF0E-AA49-430A-9588-81372195199E}"/>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8B96868D-22F7-4C5F-A8C4-A5A67FE37E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BJS Study of Sex Offenders released in 1994.</a:t>
            </a:r>
          </a:p>
        </p:txBody>
      </p:sp>
      <p:sp>
        <p:nvSpPr>
          <p:cNvPr id="29700" name="Slide Number Placeholder 3">
            <a:extLst>
              <a:ext uri="{FF2B5EF4-FFF2-40B4-BE49-F238E27FC236}">
                <a16:creationId xmlns:a16="http://schemas.microsoft.com/office/drawing/2014/main" id="{2BD65532-F488-4301-BC29-4B2853D425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C1198C-BB6F-4349-A566-ECDA95E2763B}" type="slidenum">
              <a:rPr lang="en-US" altLang="en-US"/>
              <a:pPr>
                <a:spcBef>
                  <a:spcPct val="0"/>
                </a:spcBef>
              </a:pPr>
              <a:t>39</a:t>
            </a:fld>
            <a:endParaRPr lang="en-US" altLang="en-US"/>
          </a:p>
        </p:txBody>
      </p:sp>
    </p:spTree>
    <p:extLst>
      <p:ext uri="{BB962C8B-B14F-4D97-AF65-F5344CB8AC3E}">
        <p14:creationId xmlns:p14="http://schemas.microsoft.com/office/powerpoint/2010/main" val="119829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38521C3-3BD8-4984-86CC-3D8ADC985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03CE0B-8F2A-44EE-A871-6E24735D3770}" type="slidenum">
              <a:rPr lang="en-US" altLang="en-US"/>
              <a:pPr>
                <a:spcBef>
                  <a:spcPct val="0"/>
                </a:spcBef>
              </a:pPr>
              <a:t>43</a:t>
            </a:fld>
            <a:endParaRPr lang="en-US" altLang="en-US"/>
          </a:p>
        </p:txBody>
      </p:sp>
      <p:sp>
        <p:nvSpPr>
          <p:cNvPr id="37891" name="Rectangle 2">
            <a:extLst>
              <a:ext uri="{FF2B5EF4-FFF2-40B4-BE49-F238E27FC236}">
                <a16:creationId xmlns:a16="http://schemas.microsoft.com/office/drawing/2014/main" id="{DAEDFF5E-E2BB-4973-B180-22F9EEF838D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2AE0582-B61F-4E15-AB43-2709EA307BC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Figures for reports to police and cleared are for 1997 and are from Minnesota planning dept.  Sex offenses (leftmost column) is estimate based on fact that about 50% of offenses are reported.  Convictions is from 1992 and 1991 figures, and combines juvenile and adult, and comes from OLA Sex Offender Treatment Programs report.  Probation is derived as follows.  The OLA report says most juveniles s/o were given probation, and 70% of adults.  So, I have estimated that 558 adults (.7*798) and 600/654 juveniles were on probation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003C96E-024C-4D63-BE28-7F737BA2BEAC}"/>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94D367EF-A4DD-4BD0-AA1C-F6BC8996EA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0D603E45-6A03-4D33-8A1A-A3CF214201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E12AD9-3E81-4FAB-801A-112E793300F8}" type="slidenum">
              <a:rPr lang="en-US" altLang="en-US"/>
              <a:pPr>
                <a:spcBef>
                  <a:spcPct val="0"/>
                </a:spcBef>
              </a:pPr>
              <a:t>63</a:t>
            </a:fld>
            <a:endParaRPr lang="en-US" altLang="en-US"/>
          </a:p>
        </p:txBody>
      </p:sp>
    </p:spTree>
    <p:extLst>
      <p:ext uri="{BB962C8B-B14F-4D97-AF65-F5344CB8AC3E}">
        <p14:creationId xmlns:p14="http://schemas.microsoft.com/office/powerpoint/2010/main" val="320454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90BD883-18A2-4E27-89CC-06A8DBB7EA41}"/>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20F10C1E-6E1F-4453-9A22-C1A307CEAC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E7C2C9AD-A3EE-4AD2-AEE7-388A4BE854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592608-9F35-47E4-BC2E-95ECEAF2EBC6}" type="slidenum">
              <a:rPr lang="en-US" altLang="en-US"/>
              <a:pPr>
                <a:spcBef>
                  <a:spcPct val="0"/>
                </a:spcBef>
              </a:pPr>
              <a:t>66</a:t>
            </a:fld>
            <a:endParaRPr lang="en-US" altLang="en-US"/>
          </a:p>
        </p:txBody>
      </p:sp>
    </p:spTree>
    <p:extLst>
      <p:ext uri="{BB962C8B-B14F-4D97-AF65-F5344CB8AC3E}">
        <p14:creationId xmlns:p14="http://schemas.microsoft.com/office/powerpoint/2010/main" val="345363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FDFE-C6A9-44F8-832C-8914BB36B0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96CA1-B9CB-42A6-8940-5E9B3AB4A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7E4A0-9AB1-4B83-8E2E-0BFD0D45B866}"/>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5" name="Footer Placeholder 4">
            <a:extLst>
              <a:ext uri="{FF2B5EF4-FFF2-40B4-BE49-F238E27FC236}">
                <a16:creationId xmlns:a16="http://schemas.microsoft.com/office/drawing/2014/main" id="{D47F0514-BD01-407F-9DDC-7E40DD7A0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F94F8-AA7C-4303-8FFF-9AE422C3F752}"/>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370335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A67B-3929-47ED-A310-0ED360E2AE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D61F4F-BA20-4087-AF7C-C053B93F7B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E3DE0-EBCC-4F19-A647-C3FD41D8180C}"/>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5" name="Footer Placeholder 4">
            <a:extLst>
              <a:ext uri="{FF2B5EF4-FFF2-40B4-BE49-F238E27FC236}">
                <a16:creationId xmlns:a16="http://schemas.microsoft.com/office/drawing/2014/main" id="{E410A9FD-5849-4894-8E64-8FBAA3FFA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E2621-4393-4CEB-A01B-E802E9F3A425}"/>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239540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43E89-805C-455F-B780-56CCCC0706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09F090-D77A-4BE2-8C75-CC68B8C122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09CC2-9AC5-4EC1-815A-0B3C74FBFC86}"/>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5" name="Footer Placeholder 4">
            <a:extLst>
              <a:ext uri="{FF2B5EF4-FFF2-40B4-BE49-F238E27FC236}">
                <a16:creationId xmlns:a16="http://schemas.microsoft.com/office/drawing/2014/main" id="{C4097570-6E49-465B-9CF5-4D851928A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127E7-BE6C-4C1A-A04A-A4860532B8D0}"/>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10317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pPr lvl="0"/>
            <a:endParaRPr lang="en-US" noProof="0"/>
          </a:p>
        </p:txBody>
      </p:sp>
      <p:sp>
        <p:nvSpPr>
          <p:cNvPr id="4" name="Rectangle 4">
            <a:extLst>
              <a:ext uri="{FF2B5EF4-FFF2-40B4-BE49-F238E27FC236}">
                <a16:creationId xmlns:a16="http://schemas.microsoft.com/office/drawing/2014/main" id="{9E3B8971-1DB8-4E20-88DC-A701C2C9E0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335B1FC-05AF-42D1-A0AE-032584283D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7A93A4-BCD9-418A-A723-5DF27DAFCCB1}"/>
              </a:ext>
            </a:extLst>
          </p:cNvPr>
          <p:cNvSpPr>
            <a:spLocks noGrp="1" noChangeArrowheads="1"/>
          </p:cNvSpPr>
          <p:nvPr>
            <p:ph type="sldNum" sz="quarter" idx="12"/>
          </p:nvPr>
        </p:nvSpPr>
        <p:spPr>
          <a:ln/>
        </p:spPr>
        <p:txBody>
          <a:bodyPr/>
          <a:lstStyle>
            <a:lvl1pPr>
              <a:defRPr/>
            </a:lvl1pPr>
          </a:lstStyle>
          <a:p>
            <a:pPr>
              <a:defRPr/>
            </a:pPr>
            <a:fld id="{001CAF4F-A86B-47F5-A145-8EC39AA7FE7C}" type="slidenum">
              <a:rPr lang="en-US" altLang="en-US"/>
              <a:pPr>
                <a:defRPr/>
              </a:pPr>
              <a:t>‹#›</a:t>
            </a:fld>
            <a:endParaRPr lang="en-US" altLang="en-US"/>
          </a:p>
        </p:txBody>
      </p:sp>
    </p:spTree>
    <p:extLst>
      <p:ext uri="{BB962C8B-B14F-4D97-AF65-F5344CB8AC3E}">
        <p14:creationId xmlns:p14="http://schemas.microsoft.com/office/powerpoint/2010/main" val="1274801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EC76A68B-C94C-40E5-AFB9-08956F22D5E3}"/>
              </a:ext>
            </a:extLst>
          </p:cNvPr>
          <p:cNvSpPr>
            <a:spLocks noChangeArrowheads="1"/>
          </p:cNvSpPr>
          <p:nvPr/>
        </p:nvSpPr>
        <p:spPr bwMode="auto">
          <a:xfrm>
            <a:off x="812800" y="1219200"/>
            <a:ext cx="105664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5" name="Line 8">
            <a:extLst>
              <a:ext uri="{FF2B5EF4-FFF2-40B4-BE49-F238E27FC236}">
                <a16:creationId xmlns:a16="http://schemas.microsoft.com/office/drawing/2014/main" id="{468A13C2-230D-438C-9418-C71ACA347EC4}"/>
              </a:ext>
            </a:extLst>
          </p:cNvPr>
          <p:cNvSpPr>
            <a:spLocks noChangeShapeType="1"/>
          </p:cNvSpPr>
          <p:nvPr/>
        </p:nvSpPr>
        <p:spPr bwMode="auto">
          <a:xfrm>
            <a:off x="2641601" y="3962400"/>
            <a:ext cx="86825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50178"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a:t>Click to edit Master title style</a:t>
            </a:r>
          </a:p>
        </p:txBody>
      </p:sp>
      <p:sp>
        <p:nvSpPr>
          <p:cNvPr id="50179"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a:extLst>
              <a:ext uri="{FF2B5EF4-FFF2-40B4-BE49-F238E27FC236}">
                <a16:creationId xmlns:a16="http://schemas.microsoft.com/office/drawing/2014/main" id="{A238CDBB-3E14-408F-BF5A-3058B2C1D6F6}"/>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59592C7-7073-48F2-842B-62BD095C495D}"/>
              </a:ext>
            </a:extLst>
          </p:cNvPr>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B09829D-6C6F-4FEA-8E6F-D932DE45DDCC}"/>
              </a:ext>
            </a:extLst>
          </p:cNvPr>
          <p:cNvSpPr>
            <a:spLocks noGrp="1" noChangeArrowheads="1"/>
          </p:cNvSpPr>
          <p:nvPr>
            <p:ph type="sldNum" sz="quarter" idx="12"/>
          </p:nvPr>
        </p:nvSpPr>
        <p:spPr/>
        <p:txBody>
          <a:bodyPr/>
          <a:lstStyle>
            <a:lvl1pPr>
              <a:defRPr smtClean="0"/>
            </a:lvl1pPr>
          </a:lstStyle>
          <a:p>
            <a:pPr>
              <a:defRPr/>
            </a:pPr>
            <a:fld id="{8558D001-76F2-4C48-9302-5744A556119D}" type="slidenum">
              <a:rPr lang="en-US" altLang="en-US"/>
              <a:pPr>
                <a:defRPr/>
              </a:pPr>
              <a:t>‹#›</a:t>
            </a:fld>
            <a:endParaRPr lang="en-US" altLang="en-US"/>
          </a:p>
        </p:txBody>
      </p:sp>
    </p:spTree>
    <p:extLst>
      <p:ext uri="{BB962C8B-B14F-4D97-AF65-F5344CB8AC3E}">
        <p14:creationId xmlns:p14="http://schemas.microsoft.com/office/powerpoint/2010/main" val="231636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3EA54D-E347-49BC-9AE0-80449E5F10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A869AB0-7C94-4017-B486-A21F940FE8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245A000-BB72-49FB-97C9-8259FB47DEBA}"/>
              </a:ext>
            </a:extLst>
          </p:cNvPr>
          <p:cNvSpPr>
            <a:spLocks noGrp="1" noChangeArrowheads="1"/>
          </p:cNvSpPr>
          <p:nvPr>
            <p:ph type="sldNum" sz="quarter" idx="12"/>
          </p:nvPr>
        </p:nvSpPr>
        <p:spPr>
          <a:ln/>
        </p:spPr>
        <p:txBody>
          <a:bodyPr/>
          <a:lstStyle>
            <a:lvl1pPr>
              <a:defRPr/>
            </a:lvl1pPr>
          </a:lstStyle>
          <a:p>
            <a:pPr>
              <a:defRPr/>
            </a:pPr>
            <a:fld id="{D4C56D75-33CD-47CF-9848-1EECB27D01F9}" type="slidenum">
              <a:rPr lang="en-US" altLang="en-US"/>
              <a:pPr>
                <a:defRPr/>
              </a:pPr>
              <a:t>‹#›</a:t>
            </a:fld>
            <a:endParaRPr lang="en-US" altLang="en-US"/>
          </a:p>
        </p:txBody>
      </p:sp>
    </p:spTree>
    <p:extLst>
      <p:ext uri="{BB962C8B-B14F-4D97-AF65-F5344CB8AC3E}">
        <p14:creationId xmlns:p14="http://schemas.microsoft.com/office/powerpoint/2010/main" val="2447041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35CDFB9-AC0A-42CC-8FEB-66A9679B2F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BF26815-0140-4B62-B0AB-EC80DA5576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0080C28-1FA5-4F77-804B-9E030F697DDA}"/>
              </a:ext>
            </a:extLst>
          </p:cNvPr>
          <p:cNvSpPr>
            <a:spLocks noGrp="1" noChangeArrowheads="1"/>
          </p:cNvSpPr>
          <p:nvPr>
            <p:ph type="sldNum" sz="quarter" idx="12"/>
          </p:nvPr>
        </p:nvSpPr>
        <p:spPr>
          <a:ln/>
        </p:spPr>
        <p:txBody>
          <a:bodyPr/>
          <a:lstStyle>
            <a:lvl1pPr>
              <a:defRPr/>
            </a:lvl1pPr>
          </a:lstStyle>
          <a:p>
            <a:pPr>
              <a:defRPr/>
            </a:pPr>
            <a:fld id="{A2206CB8-2E60-4608-AF55-B02D3430CCEE}" type="slidenum">
              <a:rPr lang="en-US" altLang="en-US"/>
              <a:pPr>
                <a:defRPr/>
              </a:pPr>
              <a:t>‹#›</a:t>
            </a:fld>
            <a:endParaRPr lang="en-US" altLang="en-US"/>
          </a:p>
        </p:txBody>
      </p:sp>
    </p:spTree>
    <p:extLst>
      <p:ext uri="{BB962C8B-B14F-4D97-AF65-F5344CB8AC3E}">
        <p14:creationId xmlns:p14="http://schemas.microsoft.com/office/powerpoint/2010/main" val="1582170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E195C6-62E0-4A76-B6F6-BF41FAAC13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80B7831-0DC7-45E7-8CC5-3CB521AF67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378C6C2-14F5-4878-8066-DFF445513728}"/>
              </a:ext>
            </a:extLst>
          </p:cNvPr>
          <p:cNvSpPr>
            <a:spLocks noGrp="1" noChangeArrowheads="1"/>
          </p:cNvSpPr>
          <p:nvPr>
            <p:ph type="sldNum" sz="quarter" idx="12"/>
          </p:nvPr>
        </p:nvSpPr>
        <p:spPr>
          <a:ln/>
        </p:spPr>
        <p:txBody>
          <a:bodyPr/>
          <a:lstStyle>
            <a:lvl1pPr>
              <a:defRPr/>
            </a:lvl1pPr>
          </a:lstStyle>
          <a:p>
            <a:pPr>
              <a:defRPr/>
            </a:pPr>
            <a:fld id="{AD22B328-4D8E-4D17-B723-CAD9C7E1C32E}" type="slidenum">
              <a:rPr lang="en-US" altLang="en-US"/>
              <a:pPr>
                <a:defRPr/>
              </a:pPr>
              <a:t>‹#›</a:t>
            </a:fld>
            <a:endParaRPr lang="en-US" altLang="en-US"/>
          </a:p>
        </p:txBody>
      </p:sp>
    </p:spTree>
    <p:extLst>
      <p:ext uri="{BB962C8B-B14F-4D97-AF65-F5344CB8AC3E}">
        <p14:creationId xmlns:p14="http://schemas.microsoft.com/office/powerpoint/2010/main" val="2878085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CE8436A-C127-49D9-BDA3-20C7ED56AB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0AE04EA-5735-4C9F-AC2F-6079638AF1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EE18EB2-4759-40BF-8A1B-1AF72E811FB0}"/>
              </a:ext>
            </a:extLst>
          </p:cNvPr>
          <p:cNvSpPr>
            <a:spLocks noGrp="1" noChangeArrowheads="1"/>
          </p:cNvSpPr>
          <p:nvPr>
            <p:ph type="sldNum" sz="quarter" idx="12"/>
          </p:nvPr>
        </p:nvSpPr>
        <p:spPr>
          <a:ln/>
        </p:spPr>
        <p:txBody>
          <a:bodyPr/>
          <a:lstStyle>
            <a:lvl1pPr>
              <a:defRPr/>
            </a:lvl1pPr>
          </a:lstStyle>
          <a:p>
            <a:pPr>
              <a:defRPr/>
            </a:pPr>
            <a:fld id="{4E9C638E-017E-4ED2-A65E-44ED49A2A898}" type="slidenum">
              <a:rPr lang="en-US" altLang="en-US"/>
              <a:pPr>
                <a:defRPr/>
              </a:pPr>
              <a:t>‹#›</a:t>
            </a:fld>
            <a:endParaRPr lang="en-US" altLang="en-US"/>
          </a:p>
        </p:txBody>
      </p:sp>
    </p:spTree>
    <p:extLst>
      <p:ext uri="{BB962C8B-B14F-4D97-AF65-F5344CB8AC3E}">
        <p14:creationId xmlns:p14="http://schemas.microsoft.com/office/powerpoint/2010/main" val="72020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0850DD-0920-47F3-8B25-195E86A872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83E7C1A-2F44-47D8-9A0A-0388A2859E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63EABC9-12E5-43BC-B650-DB1830DFD54A}"/>
              </a:ext>
            </a:extLst>
          </p:cNvPr>
          <p:cNvSpPr>
            <a:spLocks noGrp="1" noChangeArrowheads="1"/>
          </p:cNvSpPr>
          <p:nvPr>
            <p:ph type="sldNum" sz="quarter" idx="12"/>
          </p:nvPr>
        </p:nvSpPr>
        <p:spPr>
          <a:ln/>
        </p:spPr>
        <p:txBody>
          <a:bodyPr/>
          <a:lstStyle>
            <a:lvl1pPr>
              <a:defRPr/>
            </a:lvl1pPr>
          </a:lstStyle>
          <a:p>
            <a:pPr>
              <a:defRPr/>
            </a:pPr>
            <a:fld id="{8377128A-9E6A-4730-BF62-12DD5F74B1D9}" type="slidenum">
              <a:rPr lang="en-US" altLang="en-US"/>
              <a:pPr>
                <a:defRPr/>
              </a:pPr>
              <a:t>‹#›</a:t>
            </a:fld>
            <a:endParaRPr lang="en-US" altLang="en-US"/>
          </a:p>
        </p:txBody>
      </p:sp>
    </p:spTree>
    <p:extLst>
      <p:ext uri="{BB962C8B-B14F-4D97-AF65-F5344CB8AC3E}">
        <p14:creationId xmlns:p14="http://schemas.microsoft.com/office/powerpoint/2010/main" val="2354042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67C170-BCFA-4175-99AE-236859A811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992D8A1-430D-43F4-9C34-F273B03CFA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87B5455-EF48-49C5-903E-84C7FA11137C}"/>
              </a:ext>
            </a:extLst>
          </p:cNvPr>
          <p:cNvSpPr>
            <a:spLocks noGrp="1" noChangeArrowheads="1"/>
          </p:cNvSpPr>
          <p:nvPr>
            <p:ph type="sldNum" sz="quarter" idx="12"/>
          </p:nvPr>
        </p:nvSpPr>
        <p:spPr>
          <a:ln/>
        </p:spPr>
        <p:txBody>
          <a:bodyPr/>
          <a:lstStyle>
            <a:lvl1pPr>
              <a:defRPr/>
            </a:lvl1pPr>
          </a:lstStyle>
          <a:p>
            <a:pPr>
              <a:defRPr/>
            </a:pPr>
            <a:fld id="{90D8ED59-CF8C-435D-B498-BF85DA63C654}" type="slidenum">
              <a:rPr lang="en-US" altLang="en-US"/>
              <a:pPr>
                <a:defRPr/>
              </a:pPr>
              <a:t>‹#›</a:t>
            </a:fld>
            <a:endParaRPr lang="en-US" altLang="en-US"/>
          </a:p>
        </p:txBody>
      </p:sp>
    </p:spTree>
    <p:extLst>
      <p:ext uri="{BB962C8B-B14F-4D97-AF65-F5344CB8AC3E}">
        <p14:creationId xmlns:p14="http://schemas.microsoft.com/office/powerpoint/2010/main" val="298183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3DC-8575-44E9-8190-C4133B787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68357-1C51-4CC6-B097-BE97F0CA1B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FA34F-9E43-4D2B-8171-34699BE526F4}"/>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5" name="Footer Placeholder 4">
            <a:extLst>
              <a:ext uri="{FF2B5EF4-FFF2-40B4-BE49-F238E27FC236}">
                <a16:creationId xmlns:a16="http://schemas.microsoft.com/office/drawing/2014/main" id="{619C05F6-0C33-4160-83DC-44EEE16ED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1B54B-DC1C-44A1-943D-C9F1A898E3AB}"/>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2694621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A92A90E-3F19-4AB5-8612-DDC97A59B2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2AB161B-54B6-4F6D-B1C1-9E293E9D4F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4DE3A39-39C7-4D02-A0CE-E78C35443180}"/>
              </a:ext>
            </a:extLst>
          </p:cNvPr>
          <p:cNvSpPr>
            <a:spLocks noGrp="1" noChangeArrowheads="1"/>
          </p:cNvSpPr>
          <p:nvPr>
            <p:ph type="sldNum" sz="quarter" idx="12"/>
          </p:nvPr>
        </p:nvSpPr>
        <p:spPr>
          <a:ln/>
        </p:spPr>
        <p:txBody>
          <a:bodyPr/>
          <a:lstStyle>
            <a:lvl1pPr>
              <a:defRPr/>
            </a:lvl1pPr>
          </a:lstStyle>
          <a:p>
            <a:pPr>
              <a:defRPr/>
            </a:pPr>
            <a:fld id="{D673B24D-1588-4504-9075-3A64EF8DB503}" type="slidenum">
              <a:rPr lang="en-US" altLang="en-US"/>
              <a:pPr>
                <a:defRPr/>
              </a:pPr>
              <a:t>‹#›</a:t>
            </a:fld>
            <a:endParaRPr lang="en-US" altLang="en-US"/>
          </a:p>
        </p:txBody>
      </p:sp>
    </p:spTree>
    <p:extLst>
      <p:ext uri="{BB962C8B-B14F-4D97-AF65-F5344CB8AC3E}">
        <p14:creationId xmlns:p14="http://schemas.microsoft.com/office/powerpoint/2010/main" val="2473473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FEA3D1-8BB3-467F-A26C-36C1BE3863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C5EF74B-90C6-4F4B-AC0E-33BBA17172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B9A7E67-23E8-4A8C-B64A-A3A38B8F1E14}"/>
              </a:ext>
            </a:extLst>
          </p:cNvPr>
          <p:cNvSpPr>
            <a:spLocks noGrp="1" noChangeArrowheads="1"/>
          </p:cNvSpPr>
          <p:nvPr>
            <p:ph type="sldNum" sz="quarter" idx="12"/>
          </p:nvPr>
        </p:nvSpPr>
        <p:spPr>
          <a:ln/>
        </p:spPr>
        <p:txBody>
          <a:bodyPr/>
          <a:lstStyle>
            <a:lvl1pPr>
              <a:defRPr/>
            </a:lvl1pPr>
          </a:lstStyle>
          <a:p>
            <a:pPr>
              <a:defRPr/>
            </a:pPr>
            <a:fld id="{8462A69C-045F-44A5-82EE-979B79D0DBE6}" type="slidenum">
              <a:rPr lang="en-US" altLang="en-US"/>
              <a:pPr>
                <a:defRPr/>
              </a:pPr>
              <a:t>‹#›</a:t>
            </a:fld>
            <a:endParaRPr lang="en-US" altLang="en-US"/>
          </a:p>
        </p:txBody>
      </p:sp>
    </p:spTree>
    <p:extLst>
      <p:ext uri="{BB962C8B-B14F-4D97-AF65-F5344CB8AC3E}">
        <p14:creationId xmlns:p14="http://schemas.microsoft.com/office/powerpoint/2010/main" val="1686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386BC2-174F-43CC-9AB5-BBA452B460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BE3FAC-6A10-4D6B-A65B-E3DCA8E499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C3A46BA-1AD0-42B1-BC6B-30D1E8A2893E}"/>
              </a:ext>
            </a:extLst>
          </p:cNvPr>
          <p:cNvSpPr>
            <a:spLocks noGrp="1" noChangeArrowheads="1"/>
          </p:cNvSpPr>
          <p:nvPr>
            <p:ph type="sldNum" sz="quarter" idx="12"/>
          </p:nvPr>
        </p:nvSpPr>
        <p:spPr>
          <a:ln/>
        </p:spPr>
        <p:txBody>
          <a:bodyPr/>
          <a:lstStyle>
            <a:lvl1pPr>
              <a:defRPr/>
            </a:lvl1pPr>
          </a:lstStyle>
          <a:p>
            <a:pPr>
              <a:defRPr/>
            </a:pPr>
            <a:fld id="{CDC61F0B-5190-4123-83BE-52ACC2B55773}" type="slidenum">
              <a:rPr lang="en-US" altLang="en-US"/>
              <a:pPr>
                <a:defRPr/>
              </a:pPr>
              <a:t>‹#›</a:t>
            </a:fld>
            <a:endParaRPr lang="en-US" altLang="en-US"/>
          </a:p>
        </p:txBody>
      </p:sp>
    </p:spTree>
    <p:extLst>
      <p:ext uri="{BB962C8B-B14F-4D97-AF65-F5344CB8AC3E}">
        <p14:creationId xmlns:p14="http://schemas.microsoft.com/office/powerpoint/2010/main" val="1473985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B6926A-E41F-49CF-A956-2073AA9C51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756FF08-B222-4515-AE0D-76D159C54B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9BE3DFF-D0C6-4D6F-9023-569F39C4945D}"/>
              </a:ext>
            </a:extLst>
          </p:cNvPr>
          <p:cNvSpPr>
            <a:spLocks noGrp="1" noChangeArrowheads="1"/>
          </p:cNvSpPr>
          <p:nvPr>
            <p:ph type="sldNum" sz="quarter" idx="12"/>
          </p:nvPr>
        </p:nvSpPr>
        <p:spPr>
          <a:ln/>
        </p:spPr>
        <p:txBody>
          <a:bodyPr/>
          <a:lstStyle>
            <a:lvl1pPr>
              <a:defRPr/>
            </a:lvl1pPr>
          </a:lstStyle>
          <a:p>
            <a:pPr>
              <a:defRPr/>
            </a:pPr>
            <a:fld id="{D8C2E719-6D39-4490-AE60-1BE60438F17D}" type="slidenum">
              <a:rPr lang="en-US" altLang="en-US"/>
              <a:pPr>
                <a:defRPr/>
              </a:pPr>
              <a:t>‹#›</a:t>
            </a:fld>
            <a:endParaRPr lang="en-US" altLang="en-US"/>
          </a:p>
        </p:txBody>
      </p:sp>
    </p:spTree>
    <p:extLst>
      <p:ext uri="{BB962C8B-B14F-4D97-AF65-F5344CB8AC3E}">
        <p14:creationId xmlns:p14="http://schemas.microsoft.com/office/powerpoint/2010/main" val="2395428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A8AC99-ACAD-45FA-96AD-39EF8B4CD9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0148FC2-B69C-40D3-A74B-2888557636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6A8B648-8208-4B13-85FC-108EFB8BD9A6}"/>
              </a:ext>
            </a:extLst>
          </p:cNvPr>
          <p:cNvSpPr>
            <a:spLocks noGrp="1" noChangeArrowheads="1"/>
          </p:cNvSpPr>
          <p:nvPr>
            <p:ph type="sldNum" sz="quarter" idx="12"/>
          </p:nvPr>
        </p:nvSpPr>
        <p:spPr>
          <a:ln/>
        </p:spPr>
        <p:txBody>
          <a:bodyPr/>
          <a:lstStyle>
            <a:lvl1pPr>
              <a:defRPr/>
            </a:lvl1pPr>
          </a:lstStyle>
          <a:p>
            <a:pPr>
              <a:defRPr/>
            </a:pPr>
            <a:fld id="{4EC5C4F9-172B-4E84-8E0E-ACE695440E8E}" type="slidenum">
              <a:rPr lang="en-US" altLang="en-US"/>
              <a:pPr>
                <a:defRPr/>
              </a:pPr>
              <a:t>‹#›</a:t>
            </a:fld>
            <a:endParaRPr lang="en-US" altLang="en-US"/>
          </a:p>
        </p:txBody>
      </p:sp>
    </p:spTree>
    <p:extLst>
      <p:ext uri="{BB962C8B-B14F-4D97-AF65-F5344CB8AC3E}">
        <p14:creationId xmlns:p14="http://schemas.microsoft.com/office/powerpoint/2010/main" val="63518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3386819-9FD9-4DB7-82C1-41E5D02C61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8C684A5-B863-46F9-AFE7-A342A0087B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11954D3-7288-40EA-80CF-35DAE2298512}"/>
              </a:ext>
            </a:extLst>
          </p:cNvPr>
          <p:cNvSpPr>
            <a:spLocks noGrp="1" noChangeArrowheads="1"/>
          </p:cNvSpPr>
          <p:nvPr>
            <p:ph type="sldNum" sz="quarter" idx="12"/>
          </p:nvPr>
        </p:nvSpPr>
        <p:spPr>
          <a:ln/>
        </p:spPr>
        <p:txBody>
          <a:bodyPr/>
          <a:lstStyle>
            <a:lvl1pPr>
              <a:defRPr/>
            </a:lvl1pPr>
          </a:lstStyle>
          <a:p>
            <a:pPr>
              <a:defRPr/>
            </a:pPr>
            <a:fld id="{C318F0DC-F4B8-47CA-88EA-DC4761885E4D}" type="slidenum">
              <a:rPr lang="en-US" altLang="en-US"/>
              <a:pPr>
                <a:defRPr/>
              </a:pPr>
              <a:t>‹#›</a:t>
            </a:fld>
            <a:endParaRPr lang="en-US" altLang="en-US"/>
          </a:p>
        </p:txBody>
      </p:sp>
    </p:spTree>
    <p:extLst>
      <p:ext uri="{BB962C8B-B14F-4D97-AF65-F5344CB8AC3E}">
        <p14:creationId xmlns:p14="http://schemas.microsoft.com/office/powerpoint/2010/main" val="623116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pPr lvl="0"/>
            <a:endParaRPr lang="en-US" noProof="0"/>
          </a:p>
        </p:txBody>
      </p:sp>
      <p:sp>
        <p:nvSpPr>
          <p:cNvPr id="4" name="Rectangle 4">
            <a:extLst>
              <a:ext uri="{FF2B5EF4-FFF2-40B4-BE49-F238E27FC236}">
                <a16:creationId xmlns:a16="http://schemas.microsoft.com/office/drawing/2014/main" id="{0DC55831-B886-4BB2-A217-B9FFE60985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1F01723-C5A9-4E6B-880B-2A2EECD22F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7DE440B-9817-4D02-ABCE-B5829FEE82F3}"/>
              </a:ext>
            </a:extLst>
          </p:cNvPr>
          <p:cNvSpPr>
            <a:spLocks noGrp="1" noChangeArrowheads="1"/>
          </p:cNvSpPr>
          <p:nvPr>
            <p:ph type="sldNum" sz="quarter" idx="12"/>
          </p:nvPr>
        </p:nvSpPr>
        <p:spPr>
          <a:ln/>
        </p:spPr>
        <p:txBody>
          <a:bodyPr/>
          <a:lstStyle>
            <a:lvl1pPr>
              <a:defRPr/>
            </a:lvl1pPr>
          </a:lstStyle>
          <a:p>
            <a:pPr>
              <a:defRPr/>
            </a:pPr>
            <a:fld id="{A64A5914-5892-487E-BCE2-B70CEE3EC602}" type="slidenum">
              <a:rPr lang="en-US" altLang="en-US"/>
              <a:pPr>
                <a:defRPr/>
              </a:pPr>
              <a:t>‹#›</a:t>
            </a:fld>
            <a:endParaRPr lang="en-US" altLang="en-US"/>
          </a:p>
        </p:txBody>
      </p:sp>
    </p:spTree>
    <p:extLst>
      <p:ext uri="{BB962C8B-B14F-4D97-AF65-F5344CB8AC3E}">
        <p14:creationId xmlns:p14="http://schemas.microsoft.com/office/powerpoint/2010/main" val="2367583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141C54B-95A5-4B7A-B120-73F56C0620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8023688-3B07-492A-9316-4499A4D985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34730C5-0CB6-4F0E-B9B3-D5B081C3E27A}"/>
              </a:ext>
            </a:extLst>
          </p:cNvPr>
          <p:cNvSpPr>
            <a:spLocks noGrp="1" noChangeArrowheads="1"/>
          </p:cNvSpPr>
          <p:nvPr>
            <p:ph type="sldNum" sz="quarter" idx="12"/>
          </p:nvPr>
        </p:nvSpPr>
        <p:spPr>
          <a:ln/>
        </p:spPr>
        <p:txBody>
          <a:bodyPr/>
          <a:lstStyle>
            <a:lvl1pPr>
              <a:defRPr/>
            </a:lvl1pPr>
          </a:lstStyle>
          <a:p>
            <a:pPr>
              <a:defRPr/>
            </a:pPr>
            <a:fld id="{EDC79758-DCDB-4112-89A7-2FBA213DD5A1}" type="slidenum">
              <a:rPr lang="en-US" altLang="en-US"/>
              <a:pPr>
                <a:defRPr/>
              </a:pPr>
              <a:t>‹#›</a:t>
            </a:fld>
            <a:endParaRPr lang="en-US" altLang="en-US"/>
          </a:p>
        </p:txBody>
      </p:sp>
    </p:spTree>
    <p:extLst>
      <p:ext uri="{BB962C8B-B14F-4D97-AF65-F5344CB8AC3E}">
        <p14:creationId xmlns:p14="http://schemas.microsoft.com/office/powerpoint/2010/main" val="873927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EECA2C6-9D71-4118-90CD-97F76A80E4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8D1B16A-638D-48BC-9828-B1CF98C902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0102A99-B85F-4E32-90A9-A867AF14DD01}"/>
              </a:ext>
            </a:extLst>
          </p:cNvPr>
          <p:cNvSpPr>
            <a:spLocks noGrp="1" noChangeArrowheads="1"/>
          </p:cNvSpPr>
          <p:nvPr>
            <p:ph type="sldNum" sz="quarter" idx="12"/>
          </p:nvPr>
        </p:nvSpPr>
        <p:spPr>
          <a:ln/>
        </p:spPr>
        <p:txBody>
          <a:bodyPr/>
          <a:lstStyle>
            <a:lvl1pPr>
              <a:defRPr/>
            </a:lvl1pPr>
          </a:lstStyle>
          <a:p>
            <a:pPr>
              <a:defRPr/>
            </a:pPr>
            <a:fld id="{CB22D45A-3EFF-4132-A4CE-1FAF4B6F0AB3}" type="slidenum">
              <a:rPr lang="en-US" altLang="en-US"/>
              <a:pPr>
                <a:defRPr/>
              </a:pPr>
              <a:t>‹#›</a:t>
            </a:fld>
            <a:endParaRPr lang="en-US" altLang="en-US"/>
          </a:p>
        </p:txBody>
      </p:sp>
    </p:spTree>
    <p:extLst>
      <p:ext uri="{BB962C8B-B14F-4D97-AF65-F5344CB8AC3E}">
        <p14:creationId xmlns:p14="http://schemas.microsoft.com/office/powerpoint/2010/main" val="292658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430F-6BE3-45BE-BA5C-3824BDC4D4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5C381F-ED8A-4797-8268-425BF2C069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186B6D-CC73-443A-B232-3B7DB53DB297}"/>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5" name="Footer Placeholder 4">
            <a:extLst>
              <a:ext uri="{FF2B5EF4-FFF2-40B4-BE49-F238E27FC236}">
                <a16:creationId xmlns:a16="http://schemas.microsoft.com/office/drawing/2014/main" id="{ADABAA67-D3E3-42C7-9133-53FBB23F5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F9EE6-DE61-46D2-A2D3-F0AB9EE8FBC0}"/>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45063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F3C4-F8B3-4F84-B777-599F670BB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E61F6B-8D75-46D1-8D8F-B1EFA89D3A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A7D5C-AF8B-4B5E-82CE-07DED41EBE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50F556-1CE1-49AC-AEE4-EAE6DC36F5A0}"/>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6" name="Footer Placeholder 5">
            <a:extLst>
              <a:ext uri="{FF2B5EF4-FFF2-40B4-BE49-F238E27FC236}">
                <a16:creationId xmlns:a16="http://schemas.microsoft.com/office/drawing/2014/main" id="{94022519-8E5F-4837-B6E9-AD9ED164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C860E-F287-4BEB-B6F5-48784075E98C}"/>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199304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FFE0-6DB8-4DC0-8D61-A451F30B98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55E46D-EADC-40A8-A2E1-CC040D1CD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A964A6-8A00-4EBC-B05D-EF9E24A6FB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D6249-DDDF-490B-B02E-419B612BA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FEC044-9870-4FF6-981D-51489CED86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045A46-EFD5-4170-BFFA-0EA813E75C59}"/>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8" name="Footer Placeholder 7">
            <a:extLst>
              <a:ext uri="{FF2B5EF4-FFF2-40B4-BE49-F238E27FC236}">
                <a16:creationId xmlns:a16="http://schemas.microsoft.com/office/drawing/2014/main" id="{CE19F157-1B66-4843-A068-2AD9DE471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51A632-19BA-43CE-81F4-2B83AA4C51B7}"/>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403768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8157-A566-47B8-81CB-CA073FBE0C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8E3BDF-5341-43A7-9FEC-DD6BD5E5F512}"/>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4" name="Footer Placeholder 3">
            <a:extLst>
              <a:ext uri="{FF2B5EF4-FFF2-40B4-BE49-F238E27FC236}">
                <a16:creationId xmlns:a16="http://schemas.microsoft.com/office/drawing/2014/main" id="{B2071D7A-F916-4D97-B6F1-2000B2EACC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F1ADC-2AD1-4966-86F6-27590759C53D}"/>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218605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F97A01-4FAE-43D7-9D0A-F38F2DF49521}"/>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3" name="Footer Placeholder 2">
            <a:extLst>
              <a:ext uri="{FF2B5EF4-FFF2-40B4-BE49-F238E27FC236}">
                <a16:creationId xmlns:a16="http://schemas.microsoft.com/office/drawing/2014/main" id="{639754A6-0F91-42D1-A696-0C3E006B3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4E576-BA0A-41F6-BCDB-C96EF78DCD17}"/>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375256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21C7-4CB1-4B32-B392-62ABE2609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77C33F-0E0A-443E-BEF7-895B628D93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6BA1D4-DC05-442A-96B9-6893C88D4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419BF7-B6AB-42B1-9053-DF6F5FE3E939}"/>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6" name="Footer Placeholder 5">
            <a:extLst>
              <a:ext uri="{FF2B5EF4-FFF2-40B4-BE49-F238E27FC236}">
                <a16:creationId xmlns:a16="http://schemas.microsoft.com/office/drawing/2014/main" id="{1CDB28C3-7BA3-4F05-A796-E1CF5D1C1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B1D25-F58F-4F85-A4D4-FBD8703AF29D}"/>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125292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4AAB-E00F-4445-9408-3C3319798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66DC8A-3A04-4BCC-A2D6-C1BFD4237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55A820-D737-4B95-ADE7-3C3E037B0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85C02F-36C5-4C0A-9F30-FD3A991AA0A1}"/>
              </a:ext>
            </a:extLst>
          </p:cNvPr>
          <p:cNvSpPr>
            <a:spLocks noGrp="1"/>
          </p:cNvSpPr>
          <p:nvPr>
            <p:ph type="dt" sz="half" idx="10"/>
          </p:nvPr>
        </p:nvSpPr>
        <p:spPr/>
        <p:txBody>
          <a:bodyPr/>
          <a:lstStyle/>
          <a:p>
            <a:fld id="{41925893-72EC-479F-A990-8E79A946613A}" type="datetimeFigureOut">
              <a:rPr lang="en-US" smtClean="0"/>
              <a:t>12/6/2018</a:t>
            </a:fld>
            <a:endParaRPr lang="en-US"/>
          </a:p>
        </p:txBody>
      </p:sp>
      <p:sp>
        <p:nvSpPr>
          <p:cNvPr id="6" name="Footer Placeholder 5">
            <a:extLst>
              <a:ext uri="{FF2B5EF4-FFF2-40B4-BE49-F238E27FC236}">
                <a16:creationId xmlns:a16="http://schemas.microsoft.com/office/drawing/2014/main" id="{8AB54A6A-90DF-4901-AA42-DB4A9E852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24213B-8500-4C0A-A6E3-45C8556C7F43}"/>
              </a:ext>
            </a:extLst>
          </p:cNvPr>
          <p:cNvSpPr>
            <a:spLocks noGrp="1"/>
          </p:cNvSpPr>
          <p:nvPr>
            <p:ph type="sldNum" sz="quarter" idx="12"/>
          </p:nvPr>
        </p:nvSpPr>
        <p:spPr/>
        <p:txBody>
          <a:bodyPr/>
          <a:lstStyle/>
          <a:p>
            <a:fld id="{389E408A-8CD5-44F9-B4A2-57B06FBA7FCC}" type="slidenum">
              <a:rPr lang="en-US" smtClean="0"/>
              <a:t>‹#›</a:t>
            </a:fld>
            <a:endParaRPr lang="en-US"/>
          </a:p>
        </p:txBody>
      </p:sp>
    </p:spTree>
    <p:extLst>
      <p:ext uri="{BB962C8B-B14F-4D97-AF65-F5344CB8AC3E}">
        <p14:creationId xmlns:p14="http://schemas.microsoft.com/office/powerpoint/2010/main" val="190909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5B131-16E7-4927-825D-C55A24BF3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48280A-9283-42B7-A882-826DB57E2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C7DBE-ABF4-4CDC-BD47-E421DE0BDB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25893-72EC-479F-A990-8E79A946613A}" type="datetimeFigureOut">
              <a:rPr lang="en-US" smtClean="0"/>
              <a:t>12/6/2018</a:t>
            </a:fld>
            <a:endParaRPr lang="en-US"/>
          </a:p>
        </p:txBody>
      </p:sp>
      <p:sp>
        <p:nvSpPr>
          <p:cNvPr id="5" name="Footer Placeholder 4">
            <a:extLst>
              <a:ext uri="{FF2B5EF4-FFF2-40B4-BE49-F238E27FC236}">
                <a16:creationId xmlns:a16="http://schemas.microsoft.com/office/drawing/2014/main" id="{471C2435-A0A3-4189-8D9D-BF312DFC1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56117-B944-443A-9D7A-CAFD5ED6B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E408A-8CD5-44F9-B4A2-57B06FBA7FCC}" type="slidenum">
              <a:rPr lang="en-US" smtClean="0"/>
              <a:t>‹#›</a:t>
            </a:fld>
            <a:endParaRPr lang="en-US"/>
          </a:p>
        </p:txBody>
      </p:sp>
    </p:spTree>
    <p:extLst>
      <p:ext uri="{BB962C8B-B14F-4D97-AF65-F5344CB8AC3E}">
        <p14:creationId xmlns:p14="http://schemas.microsoft.com/office/powerpoint/2010/main" val="404036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4625ED-F402-4400-8668-99233F59EA89}"/>
              </a:ext>
            </a:extLst>
          </p:cNvPr>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7C2C53A-F341-45D0-887B-E8E4ADB71F1E}"/>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6" name="Rectangle 4">
            <a:extLst>
              <a:ext uri="{FF2B5EF4-FFF2-40B4-BE49-F238E27FC236}">
                <a16:creationId xmlns:a16="http://schemas.microsoft.com/office/drawing/2014/main" id="{B4FF47F7-A41E-4E51-A5BC-F766056B1E0B}"/>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49157" name="Rectangle 5">
            <a:extLst>
              <a:ext uri="{FF2B5EF4-FFF2-40B4-BE49-F238E27FC236}">
                <a16:creationId xmlns:a16="http://schemas.microsoft.com/office/drawing/2014/main" id="{B6E8CDD8-3163-4CA7-9991-2F69F2D6936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49158" name="Rectangle 6">
            <a:extLst>
              <a:ext uri="{FF2B5EF4-FFF2-40B4-BE49-F238E27FC236}">
                <a16:creationId xmlns:a16="http://schemas.microsoft.com/office/drawing/2014/main" id="{AB987EAE-B007-499F-9824-0EF6824480A4}"/>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Garamond" panose="02020404030301010803" pitchFamily="18" charset="0"/>
              </a:defRPr>
            </a:lvl1pPr>
          </a:lstStyle>
          <a:p>
            <a:pPr>
              <a:defRPr/>
            </a:pPr>
            <a:fld id="{A2C64C9E-00AE-459E-B69E-4085769B34F5}" type="slidenum">
              <a:rPr lang="en-US" altLang="en-US"/>
              <a:pPr>
                <a:defRPr/>
              </a:pPr>
              <a:t>‹#›</a:t>
            </a:fld>
            <a:endParaRPr lang="en-US" altLang="en-US"/>
          </a:p>
        </p:txBody>
      </p:sp>
      <p:sp>
        <p:nvSpPr>
          <p:cNvPr id="1031" name="Freeform 7">
            <a:extLst>
              <a:ext uri="{FF2B5EF4-FFF2-40B4-BE49-F238E27FC236}">
                <a16:creationId xmlns:a16="http://schemas.microsoft.com/office/drawing/2014/main" id="{258050B0-E97F-453A-A2F3-E30BBEC1096F}"/>
              </a:ext>
            </a:extLst>
          </p:cNvPr>
          <p:cNvSpPr>
            <a:spLocks noChangeArrowheads="1"/>
          </p:cNvSpPr>
          <p:nvPr/>
        </p:nvSpPr>
        <p:spPr bwMode="auto">
          <a:xfrm>
            <a:off x="508000" y="228600"/>
            <a:ext cx="109728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1032" name="Line 8">
            <a:extLst>
              <a:ext uri="{FF2B5EF4-FFF2-40B4-BE49-F238E27FC236}">
                <a16:creationId xmlns:a16="http://schemas.microsoft.com/office/drawing/2014/main" id="{0D1E93A7-B159-4DFD-B5C1-888005A8F709}"/>
              </a:ext>
            </a:extLst>
          </p:cNvPr>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Tree>
    <p:extLst>
      <p:ext uri="{BB962C8B-B14F-4D97-AF65-F5344CB8AC3E}">
        <p14:creationId xmlns:p14="http://schemas.microsoft.com/office/powerpoint/2010/main" val="1449494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23FF-800E-4493-8AE3-69C0FDF8BA55}"/>
              </a:ext>
            </a:extLst>
          </p:cNvPr>
          <p:cNvSpPr>
            <a:spLocks noGrp="1"/>
          </p:cNvSpPr>
          <p:nvPr>
            <p:ph type="ctrTitle"/>
          </p:nvPr>
        </p:nvSpPr>
        <p:spPr/>
        <p:txBody>
          <a:bodyPr/>
          <a:lstStyle/>
          <a:p>
            <a:r>
              <a:rPr lang="en-US" dirty="0"/>
              <a:t>Designing better sexual harm prevention</a:t>
            </a:r>
          </a:p>
        </p:txBody>
      </p:sp>
      <p:sp>
        <p:nvSpPr>
          <p:cNvPr id="3" name="Subtitle 2">
            <a:extLst>
              <a:ext uri="{FF2B5EF4-FFF2-40B4-BE49-F238E27FC236}">
                <a16:creationId xmlns:a16="http://schemas.microsoft.com/office/drawing/2014/main" id="{BA775912-EF9D-4E1D-85A5-F85F38E74624}"/>
              </a:ext>
            </a:extLst>
          </p:cNvPr>
          <p:cNvSpPr>
            <a:spLocks noGrp="1"/>
          </p:cNvSpPr>
          <p:nvPr>
            <p:ph type="subTitle" idx="1"/>
          </p:nvPr>
        </p:nvSpPr>
        <p:spPr/>
        <p:txBody>
          <a:bodyPr/>
          <a:lstStyle/>
          <a:p>
            <a:r>
              <a:rPr lang="en-US" dirty="0"/>
              <a:t>Eric S. Janus</a:t>
            </a:r>
          </a:p>
          <a:p>
            <a:r>
              <a:rPr lang="en-US" dirty="0"/>
              <a:t>Hartford Connecticut</a:t>
            </a:r>
          </a:p>
          <a:p>
            <a:r>
              <a:rPr lang="en-US" dirty="0"/>
              <a:t>December 2018</a:t>
            </a:r>
          </a:p>
        </p:txBody>
      </p:sp>
    </p:spTree>
    <p:extLst>
      <p:ext uri="{BB962C8B-B14F-4D97-AF65-F5344CB8AC3E}">
        <p14:creationId xmlns:p14="http://schemas.microsoft.com/office/powerpoint/2010/main" val="208603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3463-5FE7-4D18-A339-5540049208E8}"/>
              </a:ext>
            </a:extLst>
          </p:cNvPr>
          <p:cNvSpPr>
            <a:spLocks noGrp="1"/>
          </p:cNvSpPr>
          <p:nvPr>
            <p:ph type="title"/>
          </p:nvPr>
        </p:nvSpPr>
        <p:spPr/>
        <p:txBody>
          <a:bodyPr/>
          <a:lstStyle/>
          <a:p>
            <a:r>
              <a:rPr lang="en-US" dirty="0"/>
              <a:t>Fundamental point</a:t>
            </a:r>
          </a:p>
        </p:txBody>
      </p:sp>
      <p:sp>
        <p:nvSpPr>
          <p:cNvPr id="3" name="Content Placeholder 2">
            <a:extLst>
              <a:ext uri="{FF2B5EF4-FFF2-40B4-BE49-F238E27FC236}">
                <a16:creationId xmlns:a16="http://schemas.microsoft.com/office/drawing/2014/main" id="{FFA23B21-4FDB-490A-8844-6E78579C90E1}"/>
              </a:ext>
            </a:extLst>
          </p:cNvPr>
          <p:cNvSpPr>
            <a:spLocks noGrp="1"/>
          </p:cNvSpPr>
          <p:nvPr>
            <p:ph idx="1"/>
          </p:nvPr>
        </p:nvSpPr>
        <p:spPr/>
        <p:txBody>
          <a:bodyPr/>
          <a:lstStyle/>
          <a:p>
            <a:r>
              <a:rPr lang="en-US" dirty="0"/>
              <a:t>We’ve been asking the wrong questions and getting the wrong answers.</a:t>
            </a:r>
          </a:p>
          <a:p>
            <a:pPr lvl="1"/>
            <a:r>
              <a:rPr lang="en-US" dirty="0"/>
              <a:t>Who is the most dangerous?</a:t>
            </a:r>
          </a:p>
          <a:p>
            <a:r>
              <a:rPr lang="en-US" dirty="0"/>
              <a:t>We should be asking:</a:t>
            </a:r>
          </a:p>
          <a:p>
            <a:pPr lvl="1"/>
            <a:r>
              <a:rPr lang="en-US" dirty="0"/>
              <a:t>How can we prevent the most danger?</a:t>
            </a:r>
          </a:p>
        </p:txBody>
      </p:sp>
    </p:spTree>
    <p:extLst>
      <p:ext uri="{BB962C8B-B14F-4D97-AF65-F5344CB8AC3E}">
        <p14:creationId xmlns:p14="http://schemas.microsoft.com/office/powerpoint/2010/main" val="413625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9CAEE0-3B76-44FC-A41E-55DBF9E36294}"/>
              </a:ext>
            </a:extLst>
          </p:cNvPr>
          <p:cNvPicPr>
            <a:picLocks noChangeAspect="1"/>
          </p:cNvPicPr>
          <p:nvPr/>
        </p:nvPicPr>
        <p:blipFill>
          <a:blip r:embed="rId2"/>
          <a:stretch>
            <a:fillRect/>
          </a:stretch>
        </p:blipFill>
        <p:spPr>
          <a:xfrm>
            <a:off x="1927876" y="0"/>
            <a:ext cx="8336248" cy="6858000"/>
          </a:xfrm>
          <a:prstGeom prst="rect">
            <a:avLst/>
          </a:prstGeom>
        </p:spPr>
      </p:pic>
    </p:spTree>
    <p:extLst>
      <p:ext uri="{BB962C8B-B14F-4D97-AF65-F5344CB8AC3E}">
        <p14:creationId xmlns:p14="http://schemas.microsoft.com/office/powerpoint/2010/main" val="303720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65927-5E85-443A-A9C1-CAEB74FC0D3E}"/>
              </a:ext>
            </a:extLst>
          </p:cNvPr>
          <p:cNvSpPr/>
          <p:nvPr/>
        </p:nvSpPr>
        <p:spPr>
          <a:xfrm>
            <a:off x="350981" y="1265382"/>
            <a:ext cx="10483273" cy="3477875"/>
          </a:xfrm>
          <a:prstGeom prst="rect">
            <a:avLst/>
          </a:prstGeom>
        </p:spPr>
        <p:txBody>
          <a:bodyPr wrap="square">
            <a:spAutoFit/>
          </a:bodyPr>
          <a:lstStyle/>
          <a:p>
            <a:r>
              <a:rPr lang="en-US" sz="4400" dirty="0"/>
              <a:t>“Victim advocacy organizations have questioned the large expenditure of funds on sex offender management tools that may not really protect communities, while resources and services for victims are being cut” </a:t>
            </a:r>
          </a:p>
        </p:txBody>
      </p:sp>
    </p:spTree>
    <p:extLst>
      <p:ext uri="{BB962C8B-B14F-4D97-AF65-F5344CB8AC3E}">
        <p14:creationId xmlns:p14="http://schemas.microsoft.com/office/powerpoint/2010/main" val="7597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E15FE3-C4D6-4C28-A45E-95505951D9C6}"/>
              </a:ext>
            </a:extLst>
          </p:cNvPr>
          <p:cNvPicPr>
            <a:picLocks noChangeAspect="1"/>
          </p:cNvPicPr>
          <p:nvPr/>
        </p:nvPicPr>
        <p:blipFill>
          <a:blip r:embed="rId2"/>
          <a:stretch>
            <a:fillRect/>
          </a:stretch>
        </p:blipFill>
        <p:spPr>
          <a:xfrm>
            <a:off x="719399" y="1190199"/>
            <a:ext cx="10753201" cy="4477601"/>
          </a:xfrm>
          <a:prstGeom prst="rect">
            <a:avLst/>
          </a:prstGeom>
        </p:spPr>
      </p:pic>
    </p:spTree>
    <p:extLst>
      <p:ext uri="{BB962C8B-B14F-4D97-AF65-F5344CB8AC3E}">
        <p14:creationId xmlns:p14="http://schemas.microsoft.com/office/powerpoint/2010/main" val="427608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B285B8-98D4-46C2-9E21-CFFE445C45F6}"/>
              </a:ext>
            </a:extLst>
          </p:cNvPr>
          <p:cNvSpPr/>
          <p:nvPr/>
        </p:nvSpPr>
        <p:spPr>
          <a:xfrm>
            <a:off x="3126508" y="4114801"/>
            <a:ext cx="6017491" cy="17456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133859-0C02-4111-8F96-73839BF8BAE7}"/>
              </a:ext>
            </a:extLst>
          </p:cNvPr>
          <p:cNvSpPr/>
          <p:nvPr/>
        </p:nvSpPr>
        <p:spPr>
          <a:xfrm>
            <a:off x="3126509" y="2798618"/>
            <a:ext cx="5878946" cy="12884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DD88ADC-380F-4ABA-8B16-00861763C695}"/>
              </a:ext>
            </a:extLst>
          </p:cNvPr>
          <p:cNvSpPr/>
          <p:nvPr/>
        </p:nvSpPr>
        <p:spPr>
          <a:xfrm>
            <a:off x="3805382" y="2493818"/>
            <a:ext cx="4839854" cy="2770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D3C8D6-FC98-4B7C-AD5F-53239C9FA753}"/>
              </a:ext>
            </a:extLst>
          </p:cNvPr>
          <p:cNvSpPr/>
          <p:nvPr/>
        </p:nvSpPr>
        <p:spPr>
          <a:xfrm>
            <a:off x="3048000" y="997565"/>
            <a:ext cx="6096000" cy="4862870"/>
          </a:xfrm>
          <a:prstGeom prst="rect">
            <a:avLst/>
          </a:prstGeom>
        </p:spPr>
        <p:txBody>
          <a:bodyPr>
            <a:spAutoFit/>
          </a:bodyPr>
          <a:lstStyle/>
          <a:p>
            <a:endParaRPr lang="en-US" sz="2000" b="0" i="0" u="none" strike="noStrike" baseline="0" dirty="0">
              <a:solidFill>
                <a:srgbClr val="000000"/>
              </a:solidFill>
              <a:latin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Jeanne Ronayne, Executive Director at MNCASA expressed that “We extend our care and concern to the victim/survivors who suffer the long-term consequences of sexual violence. Their safety and wellbeing must be first and foremost in our minds. Equally important is our collective commitment to prevention of sexual violence in all its forms. Ending sexual violence is urgent and highly complex. The hope and promise of prevention of future violence requires tools beyond those available to our civil or criminal justice systems which can only respond after harm has occurred.” </a:t>
            </a:r>
          </a:p>
          <a:p>
            <a:r>
              <a:rPr lang="en-US" dirty="0">
                <a:solidFill>
                  <a:srgbClr val="000000"/>
                </a:solidFill>
                <a:latin typeface="Times New Roman" panose="02020603050405020304" pitchFamily="18" charset="0"/>
              </a:rPr>
              <a:t>Public safety is served by prevention and true rehabilitation. A dysfunctional system does not help victims, and it does not help public safety. When criminal justice and civil commitment systems do what they are supposed to do, victims are respected, constitutional rights are upheld and public safety is not compromised. </a:t>
            </a:r>
            <a:endParaRPr lang="en-US" dirty="0"/>
          </a:p>
        </p:txBody>
      </p:sp>
    </p:spTree>
    <p:extLst>
      <p:ext uri="{BB962C8B-B14F-4D97-AF65-F5344CB8AC3E}">
        <p14:creationId xmlns:p14="http://schemas.microsoft.com/office/powerpoint/2010/main" val="1024379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4DBD-585D-4C23-9AF7-E0C4303EC958}"/>
              </a:ext>
            </a:extLst>
          </p:cNvPr>
          <p:cNvSpPr>
            <a:spLocks noGrp="1"/>
          </p:cNvSpPr>
          <p:nvPr>
            <p:ph type="title"/>
          </p:nvPr>
        </p:nvSpPr>
        <p:spPr/>
        <p:txBody>
          <a:bodyPr/>
          <a:lstStyle/>
          <a:p>
            <a:r>
              <a:rPr lang="en-US" dirty="0"/>
              <a:t>Prevention</a:t>
            </a:r>
          </a:p>
        </p:txBody>
      </p:sp>
      <p:sp>
        <p:nvSpPr>
          <p:cNvPr id="3" name="Text Placeholder 2">
            <a:extLst>
              <a:ext uri="{FF2B5EF4-FFF2-40B4-BE49-F238E27FC236}">
                <a16:creationId xmlns:a16="http://schemas.microsoft.com/office/drawing/2014/main" id="{8A547C15-F31A-4B11-90E4-4784945BD1C3}"/>
              </a:ext>
            </a:extLst>
          </p:cNvPr>
          <p:cNvSpPr>
            <a:spLocks noGrp="1"/>
          </p:cNvSpPr>
          <p:nvPr>
            <p:ph type="body" idx="1"/>
          </p:nvPr>
        </p:nvSpPr>
        <p:spPr/>
        <p:txBody>
          <a:bodyPr/>
          <a:lstStyle/>
          <a:p>
            <a:r>
              <a:rPr lang="en-US" dirty="0"/>
              <a:t>Should be our focus; our common ground</a:t>
            </a:r>
          </a:p>
        </p:txBody>
      </p:sp>
    </p:spTree>
    <p:extLst>
      <p:ext uri="{BB962C8B-B14F-4D97-AF65-F5344CB8AC3E}">
        <p14:creationId xmlns:p14="http://schemas.microsoft.com/office/powerpoint/2010/main" val="116649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2750C2-8ACB-43D8-BE4B-237A2B5A0F18}"/>
              </a:ext>
            </a:extLst>
          </p:cNvPr>
          <p:cNvSpPr>
            <a:spLocks noGrp="1"/>
          </p:cNvSpPr>
          <p:nvPr>
            <p:ph type="title"/>
          </p:nvPr>
        </p:nvSpPr>
        <p:spPr/>
        <p:txBody>
          <a:bodyPr/>
          <a:lstStyle/>
          <a:p>
            <a:r>
              <a:rPr lang="en-US" dirty="0"/>
              <a:t>A short history</a:t>
            </a:r>
          </a:p>
        </p:txBody>
      </p:sp>
      <p:sp>
        <p:nvSpPr>
          <p:cNvPr id="5" name="Content Placeholder 4">
            <a:extLst>
              <a:ext uri="{FF2B5EF4-FFF2-40B4-BE49-F238E27FC236}">
                <a16:creationId xmlns:a16="http://schemas.microsoft.com/office/drawing/2014/main" id="{FA7DD1A8-EA91-4FF9-A2DF-B9CC0DCF8CED}"/>
              </a:ext>
            </a:extLst>
          </p:cNvPr>
          <p:cNvSpPr>
            <a:spLocks noGrp="1"/>
          </p:cNvSpPr>
          <p:nvPr>
            <p:ph idx="1"/>
          </p:nvPr>
        </p:nvSpPr>
        <p:spPr/>
        <p:txBody>
          <a:bodyPr/>
          <a:lstStyle/>
          <a:p>
            <a:r>
              <a:rPr lang="en-US" dirty="0"/>
              <a:t>Rape laws and practice shaped by rape myths</a:t>
            </a:r>
          </a:p>
          <a:p>
            <a:r>
              <a:rPr lang="en-US" dirty="0"/>
              <a:t>Feminist reforms of rape law, criminal justice practices</a:t>
            </a:r>
          </a:p>
          <a:p>
            <a:pPr lvl="1"/>
            <a:r>
              <a:rPr lang="en-US" dirty="0"/>
              <a:t>Redefinition of rape and sexual assault.</a:t>
            </a:r>
          </a:p>
          <a:p>
            <a:pPr lvl="1"/>
            <a:r>
              <a:rPr lang="en-US" dirty="0"/>
              <a:t>New understanding of rape and sexual assault.</a:t>
            </a:r>
          </a:p>
          <a:p>
            <a:pPr lvl="1"/>
            <a:r>
              <a:rPr lang="en-US" dirty="0"/>
              <a:t>Changes in how victims are treated in the c/j system.</a:t>
            </a:r>
          </a:p>
          <a:p>
            <a:r>
              <a:rPr lang="en-US" dirty="0"/>
              <a:t>New regulatory laws beginning the in the 1990s</a:t>
            </a:r>
          </a:p>
          <a:p>
            <a:pPr lvl="1"/>
            <a:r>
              <a:rPr lang="en-US" dirty="0"/>
              <a:t>Registration</a:t>
            </a:r>
          </a:p>
          <a:p>
            <a:pPr lvl="1"/>
            <a:r>
              <a:rPr lang="en-US" dirty="0"/>
              <a:t>Public notification</a:t>
            </a:r>
          </a:p>
          <a:p>
            <a:pPr lvl="1"/>
            <a:r>
              <a:rPr lang="en-US" dirty="0"/>
              <a:t>Residential banishment</a:t>
            </a:r>
          </a:p>
          <a:p>
            <a:pPr lvl="1"/>
            <a:r>
              <a:rPr lang="en-US" dirty="0"/>
              <a:t>Civil commitment</a:t>
            </a:r>
          </a:p>
          <a:p>
            <a:endParaRPr lang="en-US" dirty="0"/>
          </a:p>
        </p:txBody>
      </p:sp>
    </p:spTree>
    <p:extLst>
      <p:ext uri="{BB962C8B-B14F-4D97-AF65-F5344CB8AC3E}">
        <p14:creationId xmlns:p14="http://schemas.microsoft.com/office/powerpoint/2010/main" val="104842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06F9-B0E1-4D6D-9DC4-BBAAFFAFC05A}"/>
              </a:ext>
            </a:extLst>
          </p:cNvPr>
          <p:cNvSpPr>
            <a:spLocks noGrp="1"/>
          </p:cNvSpPr>
          <p:nvPr>
            <p:ph type="title"/>
          </p:nvPr>
        </p:nvSpPr>
        <p:spPr/>
        <p:txBody>
          <a:bodyPr/>
          <a:lstStyle/>
          <a:p>
            <a:r>
              <a:rPr lang="en-US" dirty="0"/>
              <a:t>But …	</a:t>
            </a:r>
          </a:p>
        </p:txBody>
      </p:sp>
      <p:sp>
        <p:nvSpPr>
          <p:cNvPr id="3" name="Content Placeholder 2">
            <a:extLst>
              <a:ext uri="{FF2B5EF4-FFF2-40B4-BE49-F238E27FC236}">
                <a16:creationId xmlns:a16="http://schemas.microsoft.com/office/drawing/2014/main" id="{661A02DD-4576-4CF9-B680-B1660FE67722}"/>
              </a:ext>
            </a:extLst>
          </p:cNvPr>
          <p:cNvSpPr>
            <a:spLocks noGrp="1"/>
          </p:cNvSpPr>
          <p:nvPr>
            <p:ph idx="1"/>
          </p:nvPr>
        </p:nvSpPr>
        <p:spPr/>
        <p:txBody>
          <a:bodyPr/>
          <a:lstStyle/>
          <a:p>
            <a:r>
              <a:rPr lang="en-US" dirty="0"/>
              <a:t>#MeToo</a:t>
            </a:r>
          </a:p>
          <a:p>
            <a:r>
              <a:rPr lang="en-US" dirty="0"/>
              <a:t>Penn State; Ohio State, elite schools</a:t>
            </a:r>
          </a:p>
        </p:txBody>
      </p:sp>
    </p:spTree>
    <p:extLst>
      <p:ext uri="{BB962C8B-B14F-4D97-AF65-F5344CB8AC3E}">
        <p14:creationId xmlns:p14="http://schemas.microsoft.com/office/powerpoint/2010/main" val="243682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335E-EBE5-40B9-BA60-9661538C8405}"/>
              </a:ext>
            </a:extLst>
          </p:cNvPr>
          <p:cNvSpPr>
            <a:spLocks noGrp="1"/>
          </p:cNvSpPr>
          <p:nvPr>
            <p:ph type="title"/>
          </p:nvPr>
        </p:nvSpPr>
        <p:spPr/>
        <p:txBody>
          <a:bodyPr/>
          <a:lstStyle/>
          <a:p>
            <a:r>
              <a:rPr lang="en-US" dirty="0"/>
              <a:t>What are we trying to accomplish through our laws and policies?  What tools?</a:t>
            </a:r>
          </a:p>
        </p:txBody>
      </p:sp>
      <p:sp>
        <p:nvSpPr>
          <p:cNvPr id="3" name="Content Placeholder 2">
            <a:extLst>
              <a:ext uri="{FF2B5EF4-FFF2-40B4-BE49-F238E27FC236}">
                <a16:creationId xmlns:a16="http://schemas.microsoft.com/office/drawing/2014/main" id="{91BB64F7-DFE0-4F56-931E-0FAA02DC3D2F}"/>
              </a:ext>
            </a:extLst>
          </p:cNvPr>
          <p:cNvSpPr>
            <a:spLocks noGrp="1"/>
          </p:cNvSpPr>
          <p:nvPr>
            <p:ph sz="half" idx="1"/>
          </p:nvPr>
        </p:nvSpPr>
        <p:spPr/>
        <p:txBody>
          <a:bodyPr>
            <a:normAutofit fontScale="92500" lnSpcReduction="20000"/>
          </a:bodyPr>
          <a:lstStyle/>
          <a:p>
            <a:r>
              <a:rPr lang="en-US" dirty="0"/>
              <a:t>Condemnation? </a:t>
            </a:r>
          </a:p>
          <a:p>
            <a:r>
              <a:rPr lang="en-US" dirty="0"/>
              <a:t>Revenge?</a:t>
            </a:r>
          </a:p>
          <a:p>
            <a:r>
              <a:rPr lang="en-US" dirty="0"/>
              <a:t>Prevention?</a:t>
            </a:r>
          </a:p>
        </p:txBody>
      </p:sp>
      <p:sp>
        <p:nvSpPr>
          <p:cNvPr id="4" name="Content Placeholder 3">
            <a:extLst>
              <a:ext uri="{FF2B5EF4-FFF2-40B4-BE49-F238E27FC236}">
                <a16:creationId xmlns:a16="http://schemas.microsoft.com/office/drawing/2014/main" id="{4190A3DA-BAFC-4664-B35C-E16339288419}"/>
              </a:ext>
            </a:extLst>
          </p:cNvPr>
          <p:cNvSpPr>
            <a:spLocks noGrp="1"/>
          </p:cNvSpPr>
          <p:nvPr>
            <p:ph sz="half" idx="2"/>
          </p:nvPr>
        </p:nvSpPr>
        <p:spPr/>
        <p:txBody>
          <a:bodyPr>
            <a:normAutofit fontScale="92500" lnSpcReduction="20000"/>
          </a:bodyPr>
          <a:lstStyle/>
          <a:p>
            <a:r>
              <a:rPr lang="en-US" dirty="0"/>
              <a:t>Reporting?</a:t>
            </a:r>
          </a:p>
          <a:p>
            <a:r>
              <a:rPr lang="en-US" dirty="0"/>
              <a:t>Crime solving?</a:t>
            </a:r>
          </a:p>
          <a:p>
            <a:r>
              <a:rPr lang="en-US" dirty="0"/>
              <a:t>Support of victims?</a:t>
            </a:r>
          </a:p>
          <a:p>
            <a:r>
              <a:rPr lang="en-US" dirty="0"/>
              <a:t>Changing “rape culture”?</a:t>
            </a:r>
          </a:p>
          <a:p>
            <a:r>
              <a:rPr lang="en-US" dirty="0"/>
              <a:t>Punishment?</a:t>
            </a:r>
          </a:p>
          <a:p>
            <a:r>
              <a:rPr lang="en-US" dirty="0"/>
              <a:t>Supervision?</a:t>
            </a:r>
          </a:p>
          <a:p>
            <a:r>
              <a:rPr lang="en-US" dirty="0"/>
              <a:t>Treatment?</a:t>
            </a:r>
          </a:p>
          <a:p>
            <a:r>
              <a:rPr lang="en-US" dirty="0"/>
              <a:t>Reintegration?</a:t>
            </a:r>
          </a:p>
          <a:p>
            <a:r>
              <a:rPr lang="en-US" dirty="0"/>
              <a:t>Separation?</a:t>
            </a:r>
          </a:p>
          <a:p>
            <a:r>
              <a:rPr lang="en-US" dirty="0"/>
              <a:t>Shaming?</a:t>
            </a:r>
          </a:p>
        </p:txBody>
      </p:sp>
    </p:spTree>
    <p:extLst>
      <p:ext uri="{BB962C8B-B14F-4D97-AF65-F5344CB8AC3E}">
        <p14:creationId xmlns:p14="http://schemas.microsoft.com/office/powerpoint/2010/main" val="211499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37A4A8-66D3-4A0A-B5AE-8306645BAA10}"/>
              </a:ext>
            </a:extLst>
          </p:cNvPr>
          <p:cNvSpPr>
            <a:spLocks noGrp="1"/>
          </p:cNvSpPr>
          <p:nvPr>
            <p:ph type="title"/>
          </p:nvPr>
        </p:nvSpPr>
        <p:spPr/>
        <p:txBody>
          <a:bodyPr/>
          <a:lstStyle/>
          <a:p>
            <a:r>
              <a:rPr lang="en-US" dirty="0"/>
              <a:t>How have we gone wrong?  Where should we be going?</a:t>
            </a:r>
          </a:p>
        </p:txBody>
      </p:sp>
      <p:sp>
        <p:nvSpPr>
          <p:cNvPr id="6" name="Content Placeholder 5">
            <a:extLst>
              <a:ext uri="{FF2B5EF4-FFF2-40B4-BE49-F238E27FC236}">
                <a16:creationId xmlns:a16="http://schemas.microsoft.com/office/drawing/2014/main" id="{CCD1E65E-E3E1-4ACD-A3CA-354A205D9CC1}"/>
              </a:ext>
            </a:extLst>
          </p:cNvPr>
          <p:cNvSpPr>
            <a:spLocks noGrp="1"/>
          </p:cNvSpPr>
          <p:nvPr>
            <p:ph sz="half" idx="1"/>
          </p:nvPr>
        </p:nvSpPr>
        <p:spPr/>
        <p:txBody>
          <a:bodyPr/>
          <a:lstStyle/>
          <a:p>
            <a:r>
              <a:rPr lang="en-US" dirty="0"/>
              <a:t>Too narrow a focus.</a:t>
            </a:r>
          </a:p>
          <a:p>
            <a:r>
              <a:rPr lang="en-US" dirty="0"/>
              <a:t>Downstream focus.</a:t>
            </a:r>
          </a:p>
          <a:p>
            <a:r>
              <a:rPr lang="en-US" dirty="0"/>
              <a:t>Ignoring evidence.</a:t>
            </a:r>
          </a:p>
          <a:p>
            <a:r>
              <a:rPr lang="en-US" dirty="0"/>
              <a:t>Asking the wrong questions.</a:t>
            </a:r>
          </a:p>
          <a:p>
            <a:r>
              <a:rPr lang="en-US" dirty="0"/>
              <a:t>Reactionary not comprehensive or systematic.</a:t>
            </a:r>
          </a:p>
          <a:p>
            <a:r>
              <a:rPr lang="en-US" dirty="0"/>
              <a:t>Dangerous legal principle.</a:t>
            </a:r>
          </a:p>
          <a:p>
            <a:endParaRPr lang="en-US" dirty="0"/>
          </a:p>
        </p:txBody>
      </p:sp>
      <p:sp>
        <p:nvSpPr>
          <p:cNvPr id="7" name="Content Placeholder 6">
            <a:extLst>
              <a:ext uri="{FF2B5EF4-FFF2-40B4-BE49-F238E27FC236}">
                <a16:creationId xmlns:a16="http://schemas.microsoft.com/office/drawing/2014/main" id="{69E25F4B-D602-4001-9A9C-D71009601976}"/>
              </a:ext>
            </a:extLst>
          </p:cNvPr>
          <p:cNvSpPr>
            <a:spLocks noGrp="1"/>
          </p:cNvSpPr>
          <p:nvPr>
            <p:ph sz="half" idx="2"/>
          </p:nvPr>
        </p:nvSpPr>
        <p:spPr/>
        <p:txBody>
          <a:bodyPr/>
          <a:lstStyle/>
          <a:p>
            <a:r>
              <a:rPr lang="en-US" altLang="en-US" dirty="0"/>
              <a:t>Comprehensive and systematic</a:t>
            </a:r>
          </a:p>
          <a:p>
            <a:pPr lvl="1"/>
            <a:r>
              <a:rPr lang="en-US" altLang="en-US" dirty="0"/>
              <a:t>Primary, secondary and tertiary</a:t>
            </a:r>
          </a:p>
          <a:p>
            <a:r>
              <a:rPr lang="en-US" altLang="en-US" dirty="0"/>
              <a:t>Seek root causes</a:t>
            </a:r>
          </a:p>
          <a:p>
            <a:r>
              <a:rPr lang="en-US" altLang="en-US" dirty="0"/>
              <a:t>Evidence-based</a:t>
            </a:r>
          </a:p>
          <a:p>
            <a:r>
              <a:rPr lang="en-US" altLang="en-US" dirty="0"/>
              <a:t>Assess</a:t>
            </a:r>
          </a:p>
          <a:p>
            <a:r>
              <a:rPr lang="en-US" altLang="en-US" dirty="0"/>
              <a:t>Replicate best practices</a:t>
            </a:r>
          </a:p>
          <a:p>
            <a:endParaRPr lang="en-US" dirty="0"/>
          </a:p>
        </p:txBody>
      </p:sp>
    </p:spTree>
    <p:extLst>
      <p:ext uri="{BB962C8B-B14F-4D97-AF65-F5344CB8AC3E}">
        <p14:creationId xmlns:p14="http://schemas.microsoft.com/office/powerpoint/2010/main" val="415183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8" name="Rectangle 4">
            <a:extLst>
              <a:ext uri="{FF2B5EF4-FFF2-40B4-BE49-F238E27FC236}">
                <a16:creationId xmlns:a16="http://schemas.microsoft.com/office/drawing/2014/main" id="{AF20E183-A078-4504-AED9-3EFD646AA165}"/>
              </a:ext>
            </a:extLst>
          </p:cNvPr>
          <p:cNvSpPr>
            <a:spLocks noGrp="1" noChangeArrowheads="1"/>
          </p:cNvSpPr>
          <p:nvPr>
            <p:ph type="title"/>
          </p:nvPr>
        </p:nvSpPr>
        <p:spPr/>
        <p:txBody>
          <a:bodyPr/>
          <a:lstStyle/>
          <a:p>
            <a:pPr eaLnBrk="1" hangingPunct="1">
              <a:defRPr/>
            </a:pPr>
            <a:r>
              <a:rPr lang="en-US" sz="3800" dirty="0">
                <a:solidFill>
                  <a:schemeClr val="tx1"/>
                </a:solidFill>
              </a:rPr>
              <a:t>S.C. Attorney General Henry McMaster:</a:t>
            </a:r>
            <a:br>
              <a:rPr lang="en-US" sz="3800" dirty="0">
                <a:solidFill>
                  <a:schemeClr val="tx1"/>
                </a:solidFill>
              </a:rPr>
            </a:br>
            <a:br>
              <a:rPr lang="en-US" sz="3800" dirty="0"/>
            </a:br>
            <a:br>
              <a:rPr lang="en-US" sz="3800" dirty="0"/>
            </a:br>
            <a:r>
              <a:rPr lang="en-US" sz="3800" dirty="0">
                <a:solidFill>
                  <a:schemeClr val="tx1"/>
                </a:solidFill>
                <a:latin typeface="+mn-lt"/>
              </a:rPr>
              <a:t>“I promise you out there right now, it is raining perverts. They’re all over the place. They’re trying to get into your children.”</a:t>
            </a:r>
            <a:r>
              <a:rPr lang="en-US" sz="700" dirty="0">
                <a:solidFill>
                  <a:schemeClr val="tx1"/>
                </a:solidFill>
                <a:latin typeface="+mn-lt"/>
              </a:rPr>
              <a:t>(</a:t>
            </a:r>
            <a:r>
              <a:rPr lang="en-US" sz="700" dirty="0">
                <a:solidFill>
                  <a:schemeClr val="tx1"/>
                </a:solidFill>
              </a:rPr>
              <a:t>2007)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00708"/>
                                        </p:tgtEl>
                                        <p:attrNameLst>
                                          <p:attrName>style.visibility</p:attrName>
                                        </p:attrNameLst>
                                      </p:cBhvr>
                                      <p:to>
                                        <p:strVal val="visible"/>
                                      </p:to>
                                    </p:set>
                                    <p:animEffect transition="in" filter="fade">
                                      <p:cBhvr>
                                        <p:cTn id="7" dur="600">
                                          <p:stCondLst>
                                            <p:cond delay="0"/>
                                          </p:stCondLst>
                                        </p:cTn>
                                        <p:tgtEl>
                                          <p:spTgt spid="200708"/>
                                        </p:tgtEl>
                                      </p:cBhvr>
                                    </p:animEffect>
                                    <p:anim calcmode="lin" valueType="num">
                                      <p:cBhvr>
                                        <p:cTn id="8" dur="600" fill="hold">
                                          <p:stCondLst>
                                            <p:cond delay="0"/>
                                          </p:stCondLst>
                                        </p:cTn>
                                        <p:tgtEl>
                                          <p:spTgt spid="20070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0070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007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0544FC-0EC5-4FC7-9CFC-FE2036721475}"/>
              </a:ext>
            </a:extLst>
          </p:cNvPr>
          <p:cNvSpPr>
            <a:spLocks noGrp="1"/>
          </p:cNvSpPr>
          <p:nvPr>
            <p:ph type="title"/>
          </p:nvPr>
        </p:nvSpPr>
        <p:spPr/>
        <p:txBody>
          <a:bodyPr/>
          <a:lstStyle/>
          <a:p>
            <a:r>
              <a:rPr lang="en-US" dirty="0"/>
              <a:t>“Frightening and high” myth - consequences</a:t>
            </a:r>
          </a:p>
        </p:txBody>
      </p:sp>
      <p:sp>
        <p:nvSpPr>
          <p:cNvPr id="6" name="Content Placeholder 5">
            <a:extLst>
              <a:ext uri="{FF2B5EF4-FFF2-40B4-BE49-F238E27FC236}">
                <a16:creationId xmlns:a16="http://schemas.microsoft.com/office/drawing/2014/main" id="{0360435E-29AC-4559-91D9-6A3F3DA5AF82}"/>
              </a:ext>
            </a:extLst>
          </p:cNvPr>
          <p:cNvSpPr>
            <a:spLocks noGrp="1"/>
          </p:cNvSpPr>
          <p:nvPr>
            <p:ph idx="1"/>
          </p:nvPr>
        </p:nvSpPr>
        <p:spPr/>
        <p:txBody>
          <a:bodyPr>
            <a:normAutofit fontScale="92500"/>
          </a:bodyPr>
          <a:lstStyle/>
          <a:p>
            <a:r>
              <a:rPr lang="en-US" dirty="0"/>
              <a:t>Almost all sex offenders will repeat their offenses.</a:t>
            </a:r>
          </a:p>
          <a:p>
            <a:r>
              <a:rPr lang="en-US" dirty="0"/>
              <a:t>Sex offenders as a class are extremely dangerous.</a:t>
            </a:r>
          </a:p>
          <a:p>
            <a:r>
              <a:rPr lang="en-US" dirty="0"/>
              <a:t>Sex offenders are “wired differently”.</a:t>
            </a:r>
          </a:p>
          <a:p>
            <a:r>
              <a:rPr lang="en-US" dirty="0"/>
              <a:t>Sexual violence is a problem caused by abnormal psychology (or biology). </a:t>
            </a:r>
          </a:p>
          <a:p>
            <a:r>
              <a:rPr lang="en-US" dirty="0"/>
              <a:t>Highly rare crimes are seen as archetypes.  “The sexual predator”.</a:t>
            </a:r>
          </a:p>
          <a:p>
            <a:r>
              <a:rPr lang="en-US" dirty="0"/>
              <a:t>Sex offenders are the “other”, are monsters.</a:t>
            </a:r>
          </a:p>
          <a:p>
            <a:r>
              <a:rPr lang="en-US" dirty="0"/>
              <a:t>Stranger danger model.</a:t>
            </a:r>
          </a:p>
          <a:p>
            <a:r>
              <a:rPr lang="en-US" dirty="0"/>
              <a:t>We should identify these dangerous people and keep them away.  This should be our primary concern.  </a:t>
            </a:r>
          </a:p>
          <a:p>
            <a:endParaRPr lang="en-US" dirty="0"/>
          </a:p>
        </p:txBody>
      </p:sp>
    </p:spTree>
    <p:extLst>
      <p:ext uri="{BB962C8B-B14F-4D97-AF65-F5344CB8AC3E}">
        <p14:creationId xmlns:p14="http://schemas.microsoft.com/office/powerpoint/2010/main" val="209275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Curved Left 9">
            <a:extLst>
              <a:ext uri="{FF2B5EF4-FFF2-40B4-BE49-F238E27FC236}">
                <a16:creationId xmlns:a16="http://schemas.microsoft.com/office/drawing/2014/main" id="{26163D9F-CA5B-4921-9CD7-BACBCD1163D1}"/>
              </a:ext>
            </a:extLst>
          </p:cNvPr>
          <p:cNvSpPr/>
          <p:nvPr/>
        </p:nvSpPr>
        <p:spPr>
          <a:xfrm rot="16200000" flipH="1">
            <a:off x="5594430" y="3620693"/>
            <a:ext cx="871060" cy="4582160"/>
          </a:xfrm>
          <a:prstGeom prst="curvedLeftArrow">
            <a:avLst/>
          </a:prstGeom>
          <a:gradFill>
            <a:gsLst>
              <a:gs pos="56000">
                <a:srgbClr val="FF0000"/>
              </a:gs>
              <a:gs pos="3743">
                <a:srgbClr val="00B0F0"/>
              </a:gs>
              <a:gs pos="45000">
                <a:srgbClr val="00B0F0"/>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59A040F2-1660-481E-B0C0-9F66BAD948F8}"/>
              </a:ext>
            </a:extLst>
          </p:cNvPr>
          <p:cNvSpPr>
            <a:spLocks noGrp="1"/>
          </p:cNvSpPr>
          <p:nvPr>
            <p:ph type="title"/>
          </p:nvPr>
        </p:nvSpPr>
        <p:spPr/>
        <p:txBody>
          <a:bodyPr/>
          <a:lstStyle/>
          <a:p>
            <a:r>
              <a:rPr lang="en-US" dirty="0"/>
              <a:t>Myth:  Almost all sex offenders recidivate:  the serial predator model.  </a:t>
            </a:r>
          </a:p>
        </p:txBody>
      </p:sp>
      <p:sp>
        <p:nvSpPr>
          <p:cNvPr id="5" name="Oval 4">
            <a:extLst>
              <a:ext uri="{FF2B5EF4-FFF2-40B4-BE49-F238E27FC236}">
                <a16:creationId xmlns:a16="http://schemas.microsoft.com/office/drawing/2014/main" id="{F544B33A-4937-446E-B6BB-6A0D2423E6C0}"/>
              </a:ext>
            </a:extLst>
          </p:cNvPr>
          <p:cNvSpPr/>
          <p:nvPr/>
        </p:nvSpPr>
        <p:spPr>
          <a:xfrm>
            <a:off x="1127759" y="2495789"/>
            <a:ext cx="2966720" cy="369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a:t>
            </a:r>
          </a:p>
          <a:p>
            <a:pPr algn="ctr"/>
            <a:r>
              <a:rPr lang="en-US" dirty="0"/>
              <a:t>Sex offenders</a:t>
            </a:r>
          </a:p>
        </p:txBody>
      </p:sp>
      <p:sp>
        <p:nvSpPr>
          <p:cNvPr id="6" name="Oval 5">
            <a:extLst>
              <a:ext uri="{FF2B5EF4-FFF2-40B4-BE49-F238E27FC236}">
                <a16:creationId xmlns:a16="http://schemas.microsoft.com/office/drawing/2014/main" id="{47CE2E45-6936-4A2D-A660-ABBEB4940D11}"/>
              </a:ext>
            </a:extLst>
          </p:cNvPr>
          <p:cNvSpPr/>
          <p:nvPr/>
        </p:nvSpPr>
        <p:spPr>
          <a:xfrm>
            <a:off x="7792720" y="2468880"/>
            <a:ext cx="2966720" cy="36982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Future </a:t>
            </a:r>
          </a:p>
          <a:p>
            <a:pPr algn="ctr"/>
            <a:r>
              <a:rPr lang="en-US" dirty="0"/>
              <a:t>Sex offenders</a:t>
            </a:r>
          </a:p>
        </p:txBody>
      </p:sp>
      <p:sp>
        <p:nvSpPr>
          <p:cNvPr id="7" name="Isosceles Triangle 6">
            <a:extLst>
              <a:ext uri="{FF2B5EF4-FFF2-40B4-BE49-F238E27FC236}">
                <a16:creationId xmlns:a16="http://schemas.microsoft.com/office/drawing/2014/main" id="{44DD1345-D5CD-469C-9E2F-B81694CE7FBA}"/>
              </a:ext>
            </a:extLst>
          </p:cNvPr>
          <p:cNvSpPr/>
          <p:nvPr/>
        </p:nvSpPr>
        <p:spPr>
          <a:xfrm rot="10800000">
            <a:off x="9027160" y="2468880"/>
            <a:ext cx="497840" cy="13255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EC38602-EC15-438F-A331-91CFC8E0845C}"/>
              </a:ext>
            </a:extLst>
          </p:cNvPr>
          <p:cNvSpPr/>
          <p:nvPr/>
        </p:nvSpPr>
        <p:spPr>
          <a:xfrm rot="10800000">
            <a:off x="2362200" y="2468881"/>
            <a:ext cx="497840" cy="132556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109A2F-1303-4D77-B74F-E8B58320E58B}"/>
              </a:ext>
            </a:extLst>
          </p:cNvPr>
          <p:cNvSpPr txBox="1"/>
          <p:nvPr/>
        </p:nvSpPr>
        <p:spPr>
          <a:xfrm>
            <a:off x="2011680" y="2143760"/>
            <a:ext cx="1576907" cy="369332"/>
          </a:xfrm>
          <a:prstGeom prst="rect">
            <a:avLst/>
          </a:prstGeom>
          <a:noFill/>
        </p:spPr>
        <p:txBody>
          <a:bodyPr wrap="none" rtlCol="0">
            <a:spAutoFit/>
          </a:bodyPr>
          <a:lstStyle/>
          <a:p>
            <a:r>
              <a:rPr lang="en-US" dirty="0"/>
              <a:t>Non-recidivists</a:t>
            </a:r>
          </a:p>
        </p:txBody>
      </p:sp>
      <p:sp>
        <p:nvSpPr>
          <p:cNvPr id="12" name="TextBox 11">
            <a:extLst>
              <a:ext uri="{FF2B5EF4-FFF2-40B4-BE49-F238E27FC236}">
                <a16:creationId xmlns:a16="http://schemas.microsoft.com/office/drawing/2014/main" id="{A54C791C-E8F5-4E73-81BD-A2365BF16770}"/>
              </a:ext>
            </a:extLst>
          </p:cNvPr>
          <p:cNvSpPr txBox="1"/>
          <p:nvPr/>
        </p:nvSpPr>
        <p:spPr>
          <a:xfrm>
            <a:off x="8260064" y="2099548"/>
            <a:ext cx="2032031" cy="369332"/>
          </a:xfrm>
          <a:prstGeom prst="rect">
            <a:avLst/>
          </a:prstGeom>
          <a:noFill/>
        </p:spPr>
        <p:txBody>
          <a:bodyPr wrap="none" rtlCol="0">
            <a:spAutoFit/>
          </a:bodyPr>
          <a:lstStyle/>
          <a:p>
            <a:r>
              <a:rPr lang="en-US" dirty="0"/>
              <a:t>First-time offenders</a:t>
            </a:r>
          </a:p>
        </p:txBody>
      </p:sp>
    </p:spTree>
    <p:extLst>
      <p:ext uri="{BB962C8B-B14F-4D97-AF65-F5344CB8AC3E}">
        <p14:creationId xmlns:p14="http://schemas.microsoft.com/office/powerpoint/2010/main" val="392514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8E3D-5A58-4F0C-B1EE-D7A1271BD45E}"/>
              </a:ext>
            </a:extLst>
          </p:cNvPr>
          <p:cNvSpPr>
            <a:spLocks noGrp="1"/>
          </p:cNvSpPr>
          <p:nvPr>
            <p:ph type="title"/>
          </p:nvPr>
        </p:nvSpPr>
        <p:spPr/>
        <p:txBody>
          <a:bodyPr/>
          <a:lstStyle/>
          <a:p>
            <a:r>
              <a:rPr lang="en-US" dirty="0"/>
              <a:t>Where does this lead?</a:t>
            </a:r>
          </a:p>
        </p:txBody>
      </p:sp>
      <p:sp>
        <p:nvSpPr>
          <p:cNvPr id="3" name="Content Placeholder 2">
            <a:extLst>
              <a:ext uri="{FF2B5EF4-FFF2-40B4-BE49-F238E27FC236}">
                <a16:creationId xmlns:a16="http://schemas.microsoft.com/office/drawing/2014/main" id="{52139FC1-6B4C-4475-B209-691A267B1619}"/>
              </a:ext>
            </a:extLst>
          </p:cNvPr>
          <p:cNvSpPr>
            <a:spLocks noGrp="1"/>
          </p:cNvSpPr>
          <p:nvPr>
            <p:ph idx="1"/>
          </p:nvPr>
        </p:nvSpPr>
        <p:spPr/>
        <p:txBody>
          <a:bodyPr>
            <a:normAutofit fontScale="92500"/>
          </a:bodyPr>
          <a:lstStyle/>
          <a:p>
            <a:r>
              <a:rPr lang="en-US" dirty="0"/>
              <a:t>Downstream focus.</a:t>
            </a:r>
          </a:p>
          <a:p>
            <a:r>
              <a:rPr lang="en-US" dirty="0"/>
              <a:t>Ignore root causes.</a:t>
            </a:r>
          </a:p>
          <a:p>
            <a:r>
              <a:rPr lang="en-US" dirty="0"/>
              <a:t>Cast majority of sexual violence into the shadows.</a:t>
            </a:r>
          </a:p>
          <a:p>
            <a:r>
              <a:rPr lang="en-US" dirty="0"/>
              <a:t>Degraded other:  their pain does not count.</a:t>
            </a:r>
          </a:p>
          <a:p>
            <a:r>
              <a:rPr lang="en-US" dirty="0"/>
              <a:t>Stunted metric:  if one victim is saved …</a:t>
            </a:r>
          </a:p>
          <a:p>
            <a:r>
              <a:rPr lang="en-US" dirty="0"/>
              <a:t>Spare no expense.</a:t>
            </a:r>
          </a:p>
          <a:p>
            <a:r>
              <a:rPr lang="en-US" dirty="0"/>
              <a:t>Ignore opportunity costs.  </a:t>
            </a:r>
          </a:p>
          <a:p>
            <a:r>
              <a:rPr lang="en-US" dirty="0"/>
              <a:t>Ignore unintended consequences.</a:t>
            </a:r>
          </a:p>
          <a:p>
            <a:r>
              <a:rPr lang="en-US" dirty="0"/>
              <a:t>Ignore science – low burden of proof.  No accountability for policy choices.</a:t>
            </a:r>
          </a:p>
        </p:txBody>
      </p:sp>
    </p:spTree>
    <p:extLst>
      <p:ext uri="{BB962C8B-B14F-4D97-AF65-F5344CB8AC3E}">
        <p14:creationId xmlns:p14="http://schemas.microsoft.com/office/powerpoint/2010/main" val="249836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92C6C4-D81E-4EED-8592-9818AE8F2F6D}"/>
              </a:ext>
            </a:extLst>
          </p:cNvPr>
          <p:cNvSpPr>
            <a:spLocks noGrp="1"/>
          </p:cNvSpPr>
          <p:nvPr>
            <p:ph type="title"/>
          </p:nvPr>
        </p:nvSpPr>
        <p:spPr/>
        <p:txBody>
          <a:bodyPr/>
          <a:lstStyle/>
          <a:p>
            <a:r>
              <a:rPr lang="en-US" dirty="0"/>
              <a:t>How did we get here?</a:t>
            </a:r>
          </a:p>
        </p:txBody>
      </p:sp>
      <p:sp>
        <p:nvSpPr>
          <p:cNvPr id="5" name="Text Placeholder 4">
            <a:extLst>
              <a:ext uri="{FF2B5EF4-FFF2-40B4-BE49-F238E27FC236}">
                <a16:creationId xmlns:a16="http://schemas.microsoft.com/office/drawing/2014/main" id="{DF8B8A68-0C53-42B0-8963-A9E316383111}"/>
              </a:ext>
            </a:extLst>
          </p:cNvPr>
          <p:cNvSpPr>
            <a:spLocks noGrp="1"/>
          </p:cNvSpPr>
          <p:nvPr>
            <p:ph type="body" idx="1"/>
          </p:nvPr>
        </p:nvSpPr>
        <p:spPr/>
        <p:txBody>
          <a:bodyPr/>
          <a:lstStyle/>
          <a:p>
            <a:r>
              <a:rPr lang="en-US" dirty="0"/>
              <a:t>The culture wars?</a:t>
            </a:r>
          </a:p>
        </p:txBody>
      </p:sp>
    </p:spTree>
    <p:extLst>
      <p:ext uri="{BB962C8B-B14F-4D97-AF65-F5344CB8AC3E}">
        <p14:creationId xmlns:p14="http://schemas.microsoft.com/office/powerpoint/2010/main" val="365879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4114C6-8263-4487-B927-7F7E92422497}"/>
              </a:ext>
            </a:extLst>
          </p:cNvPr>
          <p:cNvSpPr>
            <a:spLocks noGrp="1"/>
          </p:cNvSpPr>
          <p:nvPr>
            <p:ph type="title"/>
          </p:nvPr>
        </p:nvSpPr>
        <p:spPr/>
        <p:txBody>
          <a:bodyPr/>
          <a:lstStyle/>
          <a:p>
            <a:r>
              <a:rPr lang="en-US" dirty="0"/>
              <a:t>Culture wars …</a:t>
            </a:r>
          </a:p>
        </p:txBody>
      </p:sp>
      <p:sp>
        <p:nvSpPr>
          <p:cNvPr id="6" name="Content Placeholder 5">
            <a:extLst>
              <a:ext uri="{FF2B5EF4-FFF2-40B4-BE49-F238E27FC236}">
                <a16:creationId xmlns:a16="http://schemas.microsoft.com/office/drawing/2014/main" id="{056F207F-41AF-4F52-BB51-8CEB2484C133}"/>
              </a:ext>
            </a:extLst>
          </p:cNvPr>
          <p:cNvSpPr>
            <a:spLocks noGrp="1"/>
          </p:cNvSpPr>
          <p:nvPr>
            <p:ph sz="half" idx="1"/>
          </p:nvPr>
        </p:nvSpPr>
        <p:spPr/>
        <p:txBody>
          <a:bodyPr/>
          <a:lstStyle/>
          <a:p>
            <a:r>
              <a:rPr lang="en-US" dirty="0"/>
              <a:t>Sexual violence is ubiquitous.</a:t>
            </a:r>
          </a:p>
          <a:p>
            <a:r>
              <a:rPr lang="en-US" dirty="0"/>
              <a:t>Societal norms allow it to flourish.</a:t>
            </a:r>
          </a:p>
          <a:p>
            <a:r>
              <a:rPr lang="en-US" dirty="0"/>
              <a:t>Women and children are most at risk in domestic and familiar settings.</a:t>
            </a:r>
          </a:p>
        </p:txBody>
      </p:sp>
      <p:sp>
        <p:nvSpPr>
          <p:cNvPr id="7" name="Content Placeholder 6">
            <a:extLst>
              <a:ext uri="{FF2B5EF4-FFF2-40B4-BE49-F238E27FC236}">
                <a16:creationId xmlns:a16="http://schemas.microsoft.com/office/drawing/2014/main" id="{F4BE0F7C-794B-4600-8B3D-C5BD71364E80}"/>
              </a:ext>
            </a:extLst>
          </p:cNvPr>
          <p:cNvSpPr>
            <a:spLocks noGrp="1"/>
          </p:cNvSpPr>
          <p:nvPr>
            <p:ph sz="half" idx="2"/>
          </p:nvPr>
        </p:nvSpPr>
        <p:spPr/>
        <p:txBody>
          <a:bodyPr/>
          <a:lstStyle/>
          <a:p>
            <a:r>
              <a:rPr lang="en-US" dirty="0"/>
              <a:t>Sexual violence is stranger violence.</a:t>
            </a:r>
          </a:p>
          <a:p>
            <a:r>
              <a:rPr lang="en-US" dirty="0"/>
              <a:t>Women and children are safest at home, under the protection of the family.</a:t>
            </a:r>
          </a:p>
          <a:p>
            <a:r>
              <a:rPr lang="en-US" dirty="0"/>
              <a:t>Sexual violence is aberrational and abnormal.</a:t>
            </a:r>
          </a:p>
        </p:txBody>
      </p:sp>
    </p:spTree>
    <p:extLst>
      <p:ext uri="{BB962C8B-B14F-4D97-AF65-F5344CB8AC3E}">
        <p14:creationId xmlns:p14="http://schemas.microsoft.com/office/powerpoint/2010/main" val="423705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521A-CA29-4846-86C6-273321B2E128}"/>
              </a:ext>
            </a:extLst>
          </p:cNvPr>
          <p:cNvSpPr>
            <a:spLocks noGrp="1"/>
          </p:cNvSpPr>
          <p:nvPr>
            <p:ph type="title"/>
          </p:nvPr>
        </p:nvSpPr>
        <p:spPr/>
        <p:txBody>
          <a:bodyPr/>
          <a:lstStyle/>
          <a:p>
            <a:r>
              <a:rPr lang="en-US" dirty="0"/>
              <a:t>Culture wars …</a:t>
            </a:r>
          </a:p>
        </p:txBody>
      </p:sp>
      <p:sp>
        <p:nvSpPr>
          <p:cNvPr id="3" name="Content Placeholder 2">
            <a:extLst>
              <a:ext uri="{FF2B5EF4-FFF2-40B4-BE49-F238E27FC236}">
                <a16:creationId xmlns:a16="http://schemas.microsoft.com/office/drawing/2014/main" id="{A2FE2C7A-B9E8-45FB-8A7D-BAA635656C3E}"/>
              </a:ext>
            </a:extLst>
          </p:cNvPr>
          <p:cNvSpPr>
            <a:spLocks noGrp="1"/>
          </p:cNvSpPr>
          <p:nvPr>
            <p:ph sz="half" idx="1"/>
          </p:nvPr>
        </p:nvSpPr>
        <p:spPr/>
        <p:txBody>
          <a:bodyPr/>
          <a:lstStyle/>
          <a:p>
            <a:r>
              <a:rPr lang="en-US" dirty="0"/>
              <a:t>“Collectively, women are more at risk of violence in intimate relations than in public spaces.”</a:t>
            </a:r>
          </a:p>
          <a:p>
            <a:pPr lvl="1"/>
            <a:r>
              <a:rPr lang="en-US" dirty="0"/>
              <a:t>Elizabeth Stanko</a:t>
            </a:r>
          </a:p>
        </p:txBody>
      </p:sp>
      <p:sp>
        <p:nvSpPr>
          <p:cNvPr id="4" name="Content Placeholder 3">
            <a:extLst>
              <a:ext uri="{FF2B5EF4-FFF2-40B4-BE49-F238E27FC236}">
                <a16:creationId xmlns:a16="http://schemas.microsoft.com/office/drawing/2014/main" id="{D46E96E6-8B1F-4B40-BC56-86D86D654205}"/>
              </a:ext>
            </a:extLst>
          </p:cNvPr>
          <p:cNvSpPr>
            <a:spLocks noGrp="1"/>
          </p:cNvSpPr>
          <p:nvPr>
            <p:ph sz="half" idx="2"/>
          </p:nvPr>
        </p:nvSpPr>
        <p:spPr/>
        <p:txBody>
          <a:bodyPr/>
          <a:lstStyle/>
          <a:p>
            <a:r>
              <a:rPr lang="en-US" dirty="0"/>
              <a:t>“The institution that most strongly protects mothers and children from domestic abuse and violent crime is marriage.”</a:t>
            </a:r>
          </a:p>
          <a:p>
            <a:pPr lvl="1"/>
            <a:r>
              <a:rPr lang="en-US" dirty="0"/>
              <a:t>Heritage Foundation</a:t>
            </a:r>
          </a:p>
        </p:txBody>
      </p:sp>
    </p:spTree>
    <p:extLst>
      <p:ext uri="{BB962C8B-B14F-4D97-AF65-F5344CB8AC3E}">
        <p14:creationId xmlns:p14="http://schemas.microsoft.com/office/powerpoint/2010/main" val="1237339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658-8FDD-4402-916B-7A09B8F3E052}"/>
              </a:ext>
            </a:extLst>
          </p:cNvPr>
          <p:cNvSpPr>
            <a:spLocks noGrp="1"/>
          </p:cNvSpPr>
          <p:nvPr>
            <p:ph type="title"/>
          </p:nvPr>
        </p:nvSpPr>
        <p:spPr/>
        <p:txBody>
          <a:bodyPr/>
          <a:lstStyle/>
          <a:p>
            <a:r>
              <a:rPr lang="en-US" dirty="0"/>
              <a:t>Culture wars …</a:t>
            </a:r>
          </a:p>
        </p:txBody>
      </p:sp>
      <p:sp>
        <p:nvSpPr>
          <p:cNvPr id="3" name="Content Placeholder 2">
            <a:extLst>
              <a:ext uri="{FF2B5EF4-FFF2-40B4-BE49-F238E27FC236}">
                <a16:creationId xmlns:a16="http://schemas.microsoft.com/office/drawing/2014/main" id="{40E5258D-3ED9-401A-83B0-AEA7585ECEAC}"/>
              </a:ext>
            </a:extLst>
          </p:cNvPr>
          <p:cNvSpPr>
            <a:spLocks noGrp="1"/>
          </p:cNvSpPr>
          <p:nvPr>
            <p:ph sz="half" idx="1"/>
          </p:nvPr>
        </p:nvSpPr>
        <p:spPr/>
        <p:txBody>
          <a:bodyPr/>
          <a:lstStyle/>
          <a:p>
            <a:r>
              <a:rPr lang="en-US" dirty="0"/>
              <a:t>It’s us.</a:t>
            </a:r>
          </a:p>
        </p:txBody>
      </p:sp>
      <p:sp>
        <p:nvSpPr>
          <p:cNvPr id="4" name="Content Placeholder 3">
            <a:extLst>
              <a:ext uri="{FF2B5EF4-FFF2-40B4-BE49-F238E27FC236}">
                <a16:creationId xmlns:a16="http://schemas.microsoft.com/office/drawing/2014/main" id="{5D16049C-3FD1-4691-9C33-C93A3580522D}"/>
              </a:ext>
            </a:extLst>
          </p:cNvPr>
          <p:cNvSpPr>
            <a:spLocks noGrp="1"/>
          </p:cNvSpPr>
          <p:nvPr>
            <p:ph sz="half" idx="2"/>
          </p:nvPr>
        </p:nvSpPr>
        <p:spPr/>
        <p:txBody>
          <a:bodyPr/>
          <a:lstStyle/>
          <a:p>
            <a:r>
              <a:rPr lang="en-US" dirty="0"/>
              <a:t>It’s them.</a:t>
            </a:r>
          </a:p>
        </p:txBody>
      </p:sp>
    </p:spTree>
    <p:extLst>
      <p:ext uri="{BB962C8B-B14F-4D97-AF65-F5344CB8AC3E}">
        <p14:creationId xmlns:p14="http://schemas.microsoft.com/office/powerpoint/2010/main" val="3611470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89D72E-EED0-422D-9E51-AC7FF43D08A1}"/>
              </a:ext>
            </a:extLst>
          </p:cNvPr>
          <p:cNvSpPr>
            <a:spLocks noGrp="1"/>
          </p:cNvSpPr>
          <p:nvPr>
            <p:ph type="title"/>
          </p:nvPr>
        </p:nvSpPr>
        <p:spPr/>
        <p:txBody>
          <a:bodyPr/>
          <a:lstStyle/>
          <a:p>
            <a:r>
              <a:rPr lang="en-US" dirty="0"/>
              <a:t>The shortcomings of the “them not us” framework.</a:t>
            </a:r>
          </a:p>
        </p:txBody>
      </p:sp>
      <p:sp>
        <p:nvSpPr>
          <p:cNvPr id="6" name="Content Placeholder 5">
            <a:extLst>
              <a:ext uri="{FF2B5EF4-FFF2-40B4-BE49-F238E27FC236}">
                <a16:creationId xmlns:a16="http://schemas.microsoft.com/office/drawing/2014/main" id="{1F512D70-04AC-4CBE-A00D-54FDB021E4FB}"/>
              </a:ext>
            </a:extLst>
          </p:cNvPr>
          <p:cNvSpPr>
            <a:spLocks noGrp="1"/>
          </p:cNvSpPr>
          <p:nvPr>
            <p:ph idx="1"/>
          </p:nvPr>
        </p:nvSpPr>
        <p:spPr/>
        <p:txBody>
          <a:bodyPr/>
          <a:lstStyle/>
          <a:p>
            <a:r>
              <a:rPr lang="en-US" dirty="0"/>
              <a:t>Nancy Sabin, Executive Director of Jacob Wetterling Foundation</a:t>
            </a:r>
          </a:p>
          <a:p>
            <a:pPr lvl="1"/>
            <a:r>
              <a:rPr lang="en-US" dirty="0"/>
              <a:t>“We keep getting sidetracked with issues like castration and pink license plates … But these people are coming from us – society – and we have to stop the hemorrhage.  We have to stop pretending that these people are coming from other planets.”</a:t>
            </a:r>
          </a:p>
          <a:p>
            <a:r>
              <a:rPr lang="en-US" dirty="0"/>
              <a:t>Donna Dunn, former Executive Director of the Minnesota Coalition against Sexual Assault:   </a:t>
            </a:r>
          </a:p>
          <a:p>
            <a:pPr lvl="1"/>
            <a:r>
              <a:rPr lang="en-US" dirty="0"/>
              <a:t>“The absence of critical thinking about the larger social context … short circuits strategies that could address this problem at its roots” </a:t>
            </a:r>
          </a:p>
        </p:txBody>
      </p:sp>
    </p:spTree>
    <p:extLst>
      <p:ext uri="{BB962C8B-B14F-4D97-AF65-F5344CB8AC3E}">
        <p14:creationId xmlns:p14="http://schemas.microsoft.com/office/powerpoint/2010/main" val="1753021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8F626-2101-405A-881A-244F8CB243F9}"/>
              </a:ext>
            </a:extLst>
          </p:cNvPr>
          <p:cNvSpPr>
            <a:spLocks noGrp="1"/>
          </p:cNvSpPr>
          <p:nvPr>
            <p:ph type="title"/>
          </p:nvPr>
        </p:nvSpPr>
        <p:spPr/>
        <p:txBody>
          <a:bodyPr/>
          <a:lstStyle/>
          <a:p>
            <a:r>
              <a:rPr lang="en-US" dirty="0"/>
              <a:t>How we have been misdirected.</a:t>
            </a:r>
          </a:p>
        </p:txBody>
      </p:sp>
      <p:sp>
        <p:nvSpPr>
          <p:cNvPr id="6" name="Text Placeholder 5">
            <a:extLst>
              <a:ext uri="{FF2B5EF4-FFF2-40B4-BE49-F238E27FC236}">
                <a16:creationId xmlns:a16="http://schemas.microsoft.com/office/drawing/2014/main" id="{599F0F8E-1521-440C-AAAD-BD9C00C94503}"/>
              </a:ext>
            </a:extLst>
          </p:cNvPr>
          <p:cNvSpPr>
            <a:spLocks noGrp="1"/>
          </p:cNvSpPr>
          <p:nvPr>
            <p:ph type="body" idx="1"/>
          </p:nvPr>
        </p:nvSpPr>
        <p:spPr/>
        <p:txBody>
          <a:bodyPr/>
          <a:lstStyle/>
          <a:p>
            <a:r>
              <a:rPr lang="en-US" dirty="0"/>
              <a:t>The myth of “frightening and high”</a:t>
            </a:r>
          </a:p>
        </p:txBody>
      </p:sp>
    </p:spTree>
    <p:extLst>
      <p:ext uri="{BB962C8B-B14F-4D97-AF65-F5344CB8AC3E}">
        <p14:creationId xmlns:p14="http://schemas.microsoft.com/office/powerpoint/2010/main" val="112722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EBF56E-BC09-442E-8C23-DA9441A1C6FE}"/>
              </a:ext>
            </a:extLst>
          </p:cNvPr>
          <p:cNvSpPr>
            <a:spLocks noGrp="1"/>
          </p:cNvSpPr>
          <p:nvPr>
            <p:ph type="title"/>
          </p:nvPr>
        </p:nvSpPr>
        <p:spPr/>
        <p:txBody>
          <a:bodyPr/>
          <a:lstStyle/>
          <a:p>
            <a:r>
              <a:rPr lang="en-US" dirty="0"/>
              <a:t>1.  Sex offender recidivism is well below the myth</a:t>
            </a:r>
          </a:p>
        </p:txBody>
      </p:sp>
      <p:graphicFrame>
        <p:nvGraphicFramePr>
          <p:cNvPr id="7" name="Content Placeholder 4">
            <a:extLst>
              <a:ext uri="{FF2B5EF4-FFF2-40B4-BE49-F238E27FC236}">
                <a16:creationId xmlns:a16="http://schemas.microsoft.com/office/drawing/2014/main" id="{5D63016D-8A36-4A62-A53C-107546562E8A}"/>
              </a:ext>
            </a:extLst>
          </p:cNvPr>
          <p:cNvGraphicFramePr>
            <a:graphicFrameLocks noGrp="1"/>
          </p:cNvGraphicFramePr>
          <p:nvPr>
            <p:ph sz="half" idx="1"/>
          </p:nvPr>
        </p:nvGraphicFramePr>
        <p:xfrm>
          <a:off x="1487446" y="1825625"/>
          <a:ext cx="3883107" cy="4351338"/>
        </p:xfrm>
        <a:graphic>
          <a:graphicData uri="http://schemas.openxmlformats.org/presentationml/2006/ole">
            <mc:AlternateContent xmlns:mc="http://schemas.openxmlformats.org/markup-compatibility/2006">
              <mc:Choice xmlns:v="urn:schemas-microsoft-com:vml" Requires="v">
                <p:oleObj spid="_x0000_s15416" r:id="rId3" imgW="4041998" imgH="4529721" progId="Excel.Chart.8">
                  <p:embed/>
                </p:oleObj>
              </mc:Choice>
              <mc:Fallback>
                <p:oleObj r:id="rId3" imgW="4041998" imgH="4529721" progId="Excel.Chart.8">
                  <p:embed/>
                  <p:pic>
                    <p:nvPicPr>
                      <p:cNvPr id="20483" name="Content Placeholder 4">
                        <a:extLst>
                          <a:ext uri="{FF2B5EF4-FFF2-40B4-BE49-F238E27FC236}">
                            <a16:creationId xmlns:a16="http://schemas.microsoft.com/office/drawing/2014/main" id="{F1815BE1-D6AE-4476-BAB5-DC50AE10105B}"/>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46" y="1825625"/>
                        <a:ext cx="388310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Content Placeholder 6">
            <a:extLst>
              <a:ext uri="{FF2B5EF4-FFF2-40B4-BE49-F238E27FC236}">
                <a16:creationId xmlns:a16="http://schemas.microsoft.com/office/drawing/2014/main" id="{D470DA3A-57A1-4C37-AF13-9FA962112CF1}"/>
              </a:ext>
            </a:extLst>
          </p:cNvPr>
          <p:cNvGraphicFramePr>
            <a:graphicFrameLocks noGrp="1"/>
          </p:cNvGraphicFramePr>
          <p:nvPr>
            <p:ph sz="half" idx="2"/>
            <p:extLst>
              <p:ext uri="{D42A27DB-BD31-4B8C-83A1-F6EECF244321}">
                <p14:modId xmlns:p14="http://schemas.microsoft.com/office/powerpoint/2010/main" val="3294290567"/>
              </p:ext>
            </p:extLst>
          </p:nvPr>
        </p:nvGraphicFramePr>
        <p:xfrm>
          <a:off x="6742112" y="2367757"/>
          <a:ext cx="4041775" cy="3951288"/>
        </p:xfrm>
        <a:graphic>
          <a:graphicData uri="http://schemas.openxmlformats.org/presentationml/2006/ole">
            <mc:AlternateContent xmlns:mc="http://schemas.openxmlformats.org/markup-compatibility/2006">
              <mc:Choice xmlns:v="urn:schemas-microsoft-com:vml" Requires="v">
                <p:oleObj spid="_x0000_s15417" r:id="rId5" imgW="4041998" imgH="3950550" progId="Excel.Chart.8">
                  <p:embed/>
                </p:oleObj>
              </mc:Choice>
              <mc:Fallback>
                <p:oleObj r:id="rId5" imgW="4041998" imgH="3950550" progId="Excel.Chart.8">
                  <p:embed/>
                  <p:pic>
                    <p:nvPicPr>
                      <p:cNvPr id="22532" name="Content Placeholder 6">
                        <a:extLst>
                          <a:ext uri="{FF2B5EF4-FFF2-40B4-BE49-F238E27FC236}">
                            <a16:creationId xmlns:a16="http://schemas.microsoft.com/office/drawing/2014/main" id="{F7EA20D5-FA47-49BE-B861-E78506B05506}"/>
                          </a:ext>
                        </a:extLst>
                      </p:cNvPr>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2" y="2367757"/>
                        <a:ext cx="40417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2">
            <a:extLst>
              <a:ext uri="{FF2B5EF4-FFF2-40B4-BE49-F238E27FC236}">
                <a16:creationId xmlns:a16="http://schemas.microsoft.com/office/drawing/2014/main" id="{069510D7-341E-4344-A07E-283EA320506D}"/>
              </a:ext>
            </a:extLst>
          </p:cNvPr>
          <p:cNvSpPr txBox="1">
            <a:spLocks noChangeArrowheads="1"/>
          </p:cNvSpPr>
          <p:nvPr/>
        </p:nvSpPr>
        <p:spPr>
          <a:xfrm>
            <a:off x="6742112" y="1690688"/>
            <a:ext cx="5157787" cy="82391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Child molester </a:t>
            </a:r>
          </a:p>
          <a:p>
            <a:pPr marL="0" indent="0">
              <a:buNone/>
            </a:pPr>
            <a:r>
              <a:rPr lang="en-US" altLang="en-US" dirty="0"/>
              <a:t>sexual recidivism</a:t>
            </a:r>
          </a:p>
        </p:txBody>
      </p:sp>
      <p:sp>
        <p:nvSpPr>
          <p:cNvPr id="2" name="TextBox 1">
            <a:extLst>
              <a:ext uri="{FF2B5EF4-FFF2-40B4-BE49-F238E27FC236}">
                <a16:creationId xmlns:a16="http://schemas.microsoft.com/office/drawing/2014/main" id="{17B69404-4B17-9F45-BB6B-D78F55F4F612}"/>
              </a:ext>
            </a:extLst>
          </p:cNvPr>
          <p:cNvSpPr txBox="1"/>
          <p:nvPr/>
        </p:nvSpPr>
        <p:spPr>
          <a:xfrm>
            <a:off x="3624349" y="6392487"/>
            <a:ext cx="5158785" cy="369332"/>
          </a:xfrm>
          <a:prstGeom prst="rect">
            <a:avLst/>
          </a:prstGeom>
          <a:noFill/>
        </p:spPr>
        <p:txBody>
          <a:bodyPr wrap="none" rtlCol="0">
            <a:spAutoFit/>
          </a:bodyPr>
          <a:lstStyle/>
          <a:p>
            <a:r>
              <a:rPr lang="en-US" dirty="0"/>
              <a:t>Source:  BJS SO’s released in 1994.  3-year recidivism.</a:t>
            </a:r>
          </a:p>
        </p:txBody>
      </p:sp>
    </p:spTree>
    <p:extLst>
      <p:ext uri="{BB962C8B-B14F-4D97-AF65-F5344CB8AC3E}">
        <p14:creationId xmlns:p14="http://schemas.microsoft.com/office/powerpoint/2010/main" val="24775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916A128E-BCEC-42A8-901C-9F4339083535}"/>
              </a:ext>
            </a:extLst>
          </p:cNvPr>
          <p:cNvSpPr>
            <a:spLocks noGrp="1" noChangeArrowheads="1"/>
          </p:cNvSpPr>
          <p:nvPr>
            <p:ph type="title"/>
          </p:nvPr>
        </p:nvSpPr>
        <p:spPr/>
        <p:txBody>
          <a:bodyPr/>
          <a:lstStyle/>
          <a:p>
            <a:pPr eaLnBrk="1" hangingPunct="1"/>
            <a:r>
              <a:rPr lang="en-US" altLang="en-US"/>
              <a:t>Consider</a:t>
            </a:r>
          </a:p>
        </p:txBody>
      </p:sp>
      <p:pic>
        <p:nvPicPr>
          <p:cNvPr id="14339" name="Picture 4">
            <a:extLst>
              <a:ext uri="{FF2B5EF4-FFF2-40B4-BE49-F238E27FC236}">
                <a16:creationId xmlns:a16="http://schemas.microsoft.com/office/drawing/2014/main" id="{116E911A-7BBB-40D1-A6B8-70765C10C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14400"/>
            <a:ext cx="79248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p:cTn id="7" dur="500" fill="hold"/>
                                        <p:tgtEl>
                                          <p:spTgt spid="1617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17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17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179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xit" presetSubtype="32" fill="hold" grpId="1" nodeType="clickEffect">
                                  <p:stCondLst>
                                    <p:cond delay="0"/>
                                  </p:stCondLst>
                                  <p:childTnLst>
                                    <p:anim calcmode="lin" valueType="num">
                                      <p:cBhvr>
                                        <p:cTn id="14" dur="500" fill="hold"/>
                                        <p:tgtEl>
                                          <p:spTgt spid="161794"/>
                                        </p:tgtEl>
                                        <p:attrNameLst>
                                          <p:attrName>ppt_w</p:attrName>
                                        </p:attrNameLst>
                                      </p:cBhvr>
                                      <p:tavLst>
                                        <p:tav tm="0">
                                          <p:val>
                                            <p:strVal val="ppt_w"/>
                                          </p:val>
                                        </p:tav>
                                        <p:tav tm="100000">
                                          <p:val>
                                            <p:fltVal val="0"/>
                                          </p:val>
                                        </p:tav>
                                      </p:tavLst>
                                    </p:anim>
                                    <p:anim calcmode="lin" valueType="num">
                                      <p:cBhvr>
                                        <p:cTn id="15" dur="500" fill="hold"/>
                                        <p:tgtEl>
                                          <p:spTgt spid="161794"/>
                                        </p:tgtEl>
                                        <p:attrNameLst>
                                          <p:attrName>ppt_h</p:attrName>
                                        </p:attrNameLst>
                                      </p:cBhvr>
                                      <p:tavLst>
                                        <p:tav tm="0">
                                          <p:val>
                                            <p:strVal val="ppt_h"/>
                                          </p:val>
                                        </p:tav>
                                        <p:tav tm="100000">
                                          <p:val>
                                            <p:fltVal val="0"/>
                                          </p:val>
                                        </p:tav>
                                      </p:tavLst>
                                    </p:anim>
                                    <p:set>
                                      <p:cBhvr>
                                        <p:cTn id="16" dur="1" fill="hold">
                                          <p:stCondLst>
                                            <p:cond delay="499"/>
                                          </p:stCondLst>
                                        </p:cTn>
                                        <p:tgtEl>
                                          <p:spTgt spid="1617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8463-2870-45ED-94CA-03E4066638A4}"/>
              </a:ext>
            </a:extLst>
          </p:cNvPr>
          <p:cNvSpPr>
            <a:spLocks noGrp="1"/>
          </p:cNvSpPr>
          <p:nvPr>
            <p:ph type="title"/>
          </p:nvPr>
        </p:nvSpPr>
        <p:spPr/>
        <p:txBody>
          <a:bodyPr/>
          <a:lstStyle/>
          <a:p>
            <a:r>
              <a:rPr lang="en-US" dirty="0"/>
              <a:t>2.  Measured recidivism rates have declined</a:t>
            </a:r>
          </a:p>
        </p:txBody>
      </p:sp>
      <p:pic>
        <p:nvPicPr>
          <p:cNvPr id="5" name="Content Placeholder 4">
            <a:extLst>
              <a:ext uri="{FF2B5EF4-FFF2-40B4-BE49-F238E27FC236}">
                <a16:creationId xmlns:a16="http://schemas.microsoft.com/office/drawing/2014/main" id="{D13916AA-AC0E-4731-87E4-9AB5C87242AF}"/>
              </a:ext>
            </a:extLst>
          </p:cNvPr>
          <p:cNvPicPr>
            <a:picLocks noGrp="1" noChangeAspect="1"/>
          </p:cNvPicPr>
          <p:nvPr>
            <p:ph sz="half" idx="1"/>
          </p:nvPr>
        </p:nvPicPr>
        <p:blipFill>
          <a:blip r:embed="rId2"/>
          <a:stretch>
            <a:fillRect/>
          </a:stretch>
        </p:blipFill>
        <p:spPr>
          <a:xfrm>
            <a:off x="838200" y="2059251"/>
            <a:ext cx="5181600" cy="3884086"/>
          </a:xfrm>
          <a:prstGeom prst="rect">
            <a:avLst/>
          </a:prstGeom>
        </p:spPr>
      </p:pic>
      <p:pic>
        <p:nvPicPr>
          <p:cNvPr id="6" name="Content Placeholder 5">
            <a:extLst>
              <a:ext uri="{FF2B5EF4-FFF2-40B4-BE49-F238E27FC236}">
                <a16:creationId xmlns:a16="http://schemas.microsoft.com/office/drawing/2014/main" id="{E251787D-3B49-4140-A321-AEC626EF2436}"/>
              </a:ext>
            </a:extLst>
          </p:cNvPr>
          <p:cNvPicPr>
            <a:picLocks noGrp="1" noChangeAspect="1"/>
          </p:cNvPicPr>
          <p:nvPr>
            <p:ph sz="half" idx="2"/>
          </p:nvPr>
        </p:nvPicPr>
        <p:blipFill>
          <a:blip r:embed="rId3"/>
          <a:stretch>
            <a:fillRect/>
          </a:stretch>
        </p:blipFill>
        <p:spPr>
          <a:xfrm>
            <a:off x="6172200" y="2075189"/>
            <a:ext cx="5181600" cy="3852209"/>
          </a:xfrm>
          <a:prstGeom prst="rect">
            <a:avLst/>
          </a:prstGeom>
        </p:spPr>
      </p:pic>
    </p:spTree>
    <p:extLst>
      <p:ext uri="{BB962C8B-B14F-4D97-AF65-F5344CB8AC3E}">
        <p14:creationId xmlns:p14="http://schemas.microsoft.com/office/powerpoint/2010/main" val="189972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CEF2-E584-493A-A71A-7AFC05D53002}"/>
              </a:ext>
            </a:extLst>
          </p:cNvPr>
          <p:cNvSpPr>
            <a:spLocks noGrp="1"/>
          </p:cNvSpPr>
          <p:nvPr>
            <p:ph type="title"/>
          </p:nvPr>
        </p:nvSpPr>
        <p:spPr/>
        <p:txBody>
          <a:bodyPr/>
          <a:lstStyle/>
          <a:p>
            <a:r>
              <a:rPr lang="en-US" dirty="0"/>
              <a:t>3.  Risk is not “average” for most offenders</a:t>
            </a:r>
          </a:p>
        </p:txBody>
      </p:sp>
      <p:graphicFrame>
        <p:nvGraphicFramePr>
          <p:cNvPr id="8" name="Content Placeholder 7">
            <a:extLst>
              <a:ext uri="{FF2B5EF4-FFF2-40B4-BE49-F238E27FC236}">
                <a16:creationId xmlns:a16="http://schemas.microsoft.com/office/drawing/2014/main" id="{F6346510-D69D-4807-AFF2-0B0BB9AA7F5E}"/>
              </a:ext>
            </a:extLst>
          </p:cNvPr>
          <p:cNvGraphicFramePr>
            <a:graphicFrameLocks noGrp="1"/>
          </p:cNvGraphicFramePr>
          <p:nvPr>
            <p:ph sz="half" idx="2"/>
            <p:extLst>
              <p:ext uri="{D42A27DB-BD31-4B8C-83A1-F6EECF244321}">
                <p14:modId xmlns:p14="http://schemas.microsoft.com/office/powerpoint/2010/main" val="25257885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a:extLst>
              <a:ext uri="{FF2B5EF4-FFF2-40B4-BE49-F238E27FC236}">
                <a16:creationId xmlns:a16="http://schemas.microsoft.com/office/drawing/2014/main" id="{DED2EAD8-DD5B-4170-ADD0-1407AFA160FF}"/>
              </a:ext>
            </a:extLst>
          </p:cNvPr>
          <p:cNvGraphicFramePr>
            <a:graphicFrameLocks noGrp="1"/>
          </p:cNvGraphicFramePr>
          <p:nvPr>
            <p:ph sz="half" idx="1"/>
            <p:extLst>
              <p:ext uri="{D42A27DB-BD31-4B8C-83A1-F6EECF244321}">
                <p14:modId xmlns:p14="http://schemas.microsoft.com/office/powerpoint/2010/main" val="254141212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9AD7183-FA75-4DF7-B155-A987DEAA0308}"/>
              </a:ext>
            </a:extLst>
          </p:cNvPr>
          <p:cNvSpPr txBox="1"/>
          <p:nvPr/>
        </p:nvSpPr>
        <p:spPr>
          <a:xfrm>
            <a:off x="7056582" y="6073170"/>
            <a:ext cx="3355406" cy="784830"/>
          </a:xfrm>
          <a:prstGeom prst="rect">
            <a:avLst/>
          </a:prstGeom>
          <a:noFill/>
        </p:spPr>
        <p:txBody>
          <a:bodyPr wrap="none" rtlCol="0">
            <a:spAutoFit/>
          </a:bodyPr>
          <a:lstStyle/>
          <a:p>
            <a:r>
              <a:rPr lang="en-US" sz="900" dirty="0"/>
              <a:t>Source:  Seung C. Lee, R. Karl Hanson, Nyssa </a:t>
            </a:r>
            <a:r>
              <a:rPr lang="en-US" sz="900" dirty="0" err="1"/>
              <a:t>Fullmer</a:t>
            </a:r>
            <a:r>
              <a:rPr lang="en-US" sz="900" dirty="0"/>
              <a:t>, Janet Neeley &amp;</a:t>
            </a:r>
          </a:p>
          <a:p>
            <a:r>
              <a:rPr lang="en-US" sz="900" dirty="0"/>
              <a:t>Kerry Ramos, </a:t>
            </a:r>
            <a:r>
              <a:rPr lang="en-US" sz="900" i="1" dirty="0"/>
              <a:t>The Predictive Validity of Static</a:t>
            </a:r>
            <a:r>
              <a:rPr lang="en-US" sz="900" dirty="0"/>
              <a:t>-</a:t>
            </a:r>
            <a:r>
              <a:rPr lang="en-US" sz="900" i="1" dirty="0"/>
              <a:t>99R Over 10 Years</a:t>
            </a:r>
          </a:p>
          <a:p>
            <a:r>
              <a:rPr lang="en-US" sz="900" i="1" dirty="0"/>
              <a:t>for Sexual Offenders in California: 2018 Update</a:t>
            </a:r>
            <a:r>
              <a:rPr lang="en-US" sz="900" dirty="0"/>
              <a:t>, SARATSO 19,</a:t>
            </a:r>
          </a:p>
          <a:p>
            <a:r>
              <a:rPr lang="en-US" sz="900" dirty="0"/>
              <a:t>http://saratso.org/pdf/Lee_Hanson_Fullmer_Neeley_Ramos_201</a:t>
            </a:r>
          </a:p>
          <a:p>
            <a:r>
              <a:rPr lang="en-US" sz="900" dirty="0"/>
              <a:t>8_The_Predictive_Validity_of_S_.pdf.</a:t>
            </a:r>
          </a:p>
        </p:txBody>
      </p:sp>
      <p:sp>
        <p:nvSpPr>
          <p:cNvPr id="10" name="TextBox 9">
            <a:extLst>
              <a:ext uri="{FF2B5EF4-FFF2-40B4-BE49-F238E27FC236}">
                <a16:creationId xmlns:a16="http://schemas.microsoft.com/office/drawing/2014/main" id="{40056AC9-1201-435A-A554-219E944487C8}"/>
              </a:ext>
            </a:extLst>
          </p:cNvPr>
          <p:cNvSpPr txBox="1"/>
          <p:nvPr/>
        </p:nvSpPr>
        <p:spPr>
          <a:xfrm>
            <a:off x="1089891" y="6465585"/>
            <a:ext cx="4378036" cy="246221"/>
          </a:xfrm>
          <a:prstGeom prst="rect">
            <a:avLst/>
          </a:prstGeom>
          <a:noFill/>
        </p:spPr>
        <p:txBody>
          <a:bodyPr wrap="square" rtlCol="0">
            <a:spAutoFit/>
          </a:bodyPr>
          <a:lstStyle/>
          <a:p>
            <a:r>
              <a:rPr lang="en-US" sz="1000" dirty="0"/>
              <a:t>Source:  Brian Collins, MN DOC, 2017</a:t>
            </a:r>
          </a:p>
        </p:txBody>
      </p:sp>
    </p:spTree>
    <p:extLst>
      <p:ext uri="{BB962C8B-B14F-4D97-AF65-F5344CB8AC3E}">
        <p14:creationId xmlns:p14="http://schemas.microsoft.com/office/powerpoint/2010/main" val="2428460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D235E-21FE-4E14-9D8B-EF14788651BF}"/>
              </a:ext>
            </a:extLst>
          </p:cNvPr>
          <p:cNvSpPr>
            <a:spLocks noGrp="1"/>
          </p:cNvSpPr>
          <p:nvPr>
            <p:ph type="title"/>
          </p:nvPr>
        </p:nvSpPr>
        <p:spPr/>
        <p:txBody>
          <a:bodyPr/>
          <a:lstStyle/>
          <a:p>
            <a:r>
              <a:rPr lang="en-US" dirty="0"/>
              <a:t>4.  Risk declines with age.</a:t>
            </a:r>
          </a:p>
        </p:txBody>
      </p:sp>
      <p:sp>
        <p:nvSpPr>
          <p:cNvPr id="4" name="Content Placeholder 3">
            <a:extLst>
              <a:ext uri="{FF2B5EF4-FFF2-40B4-BE49-F238E27FC236}">
                <a16:creationId xmlns:a16="http://schemas.microsoft.com/office/drawing/2014/main" id="{EEABF4FD-318E-4752-B218-7D518C445E72}"/>
              </a:ext>
            </a:extLst>
          </p:cNvPr>
          <p:cNvSpPr>
            <a:spLocks noGrp="1"/>
          </p:cNvSpPr>
          <p:nvPr>
            <p:ph sz="half" idx="2"/>
          </p:nvPr>
        </p:nvSpPr>
        <p:spPr>
          <a:xfrm>
            <a:off x="862014" y="1690688"/>
            <a:ext cx="5157787" cy="3684588"/>
          </a:xfrm>
        </p:spPr>
        <p:txBody>
          <a:bodyPr>
            <a:normAutofit/>
          </a:bodyPr>
          <a:lstStyle/>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Age-related “reductions in recidivism among sex offenders are consistent across studies….”</a:t>
            </a: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 “aging effect” as “one of the most robust findings in the field of criminology.”</a:t>
            </a:r>
          </a:p>
          <a:p>
            <a:r>
              <a:rPr lang="en-US" sz="1200" dirty="0"/>
              <a:t>ROBERT A. PRENTKY, HOWARD E. BARBAREE AND ERIC S. JANUS, SEXUAL PREDATORS: SOCIETY, RISK AND THE LAW (ROUTLEDGE, 2015) at 106-113</a:t>
            </a:r>
          </a:p>
          <a:p>
            <a:endParaRPr lang="en-US" dirty="0"/>
          </a:p>
        </p:txBody>
      </p:sp>
      <p:sp>
        <p:nvSpPr>
          <p:cNvPr id="6" name="Content Placeholder 5">
            <a:extLst>
              <a:ext uri="{FF2B5EF4-FFF2-40B4-BE49-F238E27FC236}">
                <a16:creationId xmlns:a16="http://schemas.microsoft.com/office/drawing/2014/main" id="{344EE979-323A-4EBF-A807-A0A006363FFF}"/>
              </a:ext>
            </a:extLst>
          </p:cNvPr>
          <p:cNvSpPr>
            <a:spLocks noGrp="1"/>
          </p:cNvSpPr>
          <p:nvPr>
            <p:ph sz="quarter" idx="4"/>
          </p:nvPr>
        </p:nvSpPr>
        <p:spPr/>
        <p:txBody>
          <a:bodyPr>
            <a:normAutofit/>
          </a:bodyPr>
          <a:lstStyle/>
          <a:p>
            <a:endParaRPr lang="en-US"/>
          </a:p>
        </p:txBody>
      </p:sp>
      <p:pic>
        <p:nvPicPr>
          <p:cNvPr id="7" name="Content Placeholder 13">
            <a:extLst>
              <a:ext uri="{FF2B5EF4-FFF2-40B4-BE49-F238E27FC236}">
                <a16:creationId xmlns:a16="http://schemas.microsoft.com/office/drawing/2014/main" id="{F447E466-704F-4F50-B1AC-9D246F1F8137}"/>
              </a:ext>
            </a:extLst>
          </p:cNvPr>
          <p:cNvPicPr>
            <a:picLocks noChangeAspect="1"/>
          </p:cNvPicPr>
          <p:nvPr/>
        </p:nvPicPr>
        <p:blipFill>
          <a:blip r:embed="rId2"/>
          <a:stretch>
            <a:fillRect/>
          </a:stretch>
        </p:blipFill>
        <p:spPr>
          <a:xfrm>
            <a:off x="6194427" y="1824164"/>
            <a:ext cx="5157787" cy="1874855"/>
          </a:xfrm>
          <a:prstGeom prst="rect">
            <a:avLst/>
          </a:prstGeom>
        </p:spPr>
      </p:pic>
      <p:pic>
        <p:nvPicPr>
          <p:cNvPr id="8" name="Content Placeholder 10">
            <a:extLst>
              <a:ext uri="{FF2B5EF4-FFF2-40B4-BE49-F238E27FC236}">
                <a16:creationId xmlns:a16="http://schemas.microsoft.com/office/drawing/2014/main" id="{0C3FEB67-96D9-4319-AC5A-03A15EFA33A7}"/>
              </a:ext>
            </a:extLst>
          </p:cNvPr>
          <p:cNvPicPr>
            <a:picLocks noChangeAspect="1"/>
          </p:cNvPicPr>
          <p:nvPr/>
        </p:nvPicPr>
        <p:blipFill>
          <a:blip r:embed="rId3"/>
          <a:stretch>
            <a:fillRect/>
          </a:stretch>
        </p:blipFill>
        <p:spPr>
          <a:xfrm>
            <a:off x="6365878" y="3795007"/>
            <a:ext cx="5183188" cy="3062993"/>
          </a:xfrm>
          <a:prstGeom prst="rect">
            <a:avLst/>
          </a:prstGeom>
        </p:spPr>
      </p:pic>
    </p:spTree>
    <p:extLst>
      <p:ext uri="{BB962C8B-B14F-4D97-AF65-F5344CB8AC3E}">
        <p14:creationId xmlns:p14="http://schemas.microsoft.com/office/powerpoint/2010/main" val="2069771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22E3-1C01-4CD3-82C3-021A96B491F2}"/>
              </a:ext>
            </a:extLst>
          </p:cNvPr>
          <p:cNvSpPr>
            <a:spLocks noGrp="1"/>
          </p:cNvSpPr>
          <p:nvPr>
            <p:ph type="title"/>
          </p:nvPr>
        </p:nvSpPr>
        <p:spPr/>
        <p:txBody>
          <a:bodyPr/>
          <a:lstStyle/>
          <a:p>
            <a:r>
              <a:rPr lang="en-US" dirty="0"/>
              <a:t>5.  Risk declines with time offense-free in the community</a:t>
            </a:r>
          </a:p>
        </p:txBody>
      </p:sp>
      <p:sp>
        <p:nvSpPr>
          <p:cNvPr id="9" name="Text Placeholder 8">
            <a:extLst>
              <a:ext uri="{FF2B5EF4-FFF2-40B4-BE49-F238E27FC236}">
                <a16:creationId xmlns:a16="http://schemas.microsoft.com/office/drawing/2014/main" id="{98535E06-60AE-43A0-AAB7-8C077C602555}"/>
              </a:ext>
            </a:extLst>
          </p:cNvPr>
          <p:cNvSpPr>
            <a:spLocks noGrp="1"/>
          </p:cNvSpPr>
          <p:nvPr>
            <p:ph type="body" idx="1"/>
          </p:nvPr>
        </p:nvSpPr>
        <p:spPr/>
        <p:txBody>
          <a:bodyPr/>
          <a:lstStyle/>
          <a:p>
            <a:r>
              <a:rPr lang="en-US" dirty="0"/>
              <a:t>Important policy implications</a:t>
            </a:r>
          </a:p>
        </p:txBody>
      </p:sp>
    </p:spTree>
    <p:extLst>
      <p:ext uri="{BB962C8B-B14F-4D97-AF65-F5344CB8AC3E}">
        <p14:creationId xmlns:p14="http://schemas.microsoft.com/office/powerpoint/2010/main" val="3061137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BFA55C-0E74-4C1B-BBE6-239737C3F3EA}"/>
              </a:ext>
            </a:extLst>
          </p:cNvPr>
          <p:cNvPicPr>
            <a:picLocks noChangeAspect="1"/>
          </p:cNvPicPr>
          <p:nvPr/>
        </p:nvPicPr>
        <p:blipFill>
          <a:blip r:embed="rId2"/>
          <a:stretch>
            <a:fillRect/>
          </a:stretch>
        </p:blipFill>
        <p:spPr>
          <a:xfrm>
            <a:off x="0" y="459925"/>
            <a:ext cx="12192000" cy="5938150"/>
          </a:xfrm>
          <a:prstGeom prst="rect">
            <a:avLst/>
          </a:prstGeom>
        </p:spPr>
      </p:pic>
    </p:spTree>
    <p:extLst>
      <p:ext uri="{BB962C8B-B14F-4D97-AF65-F5344CB8AC3E}">
        <p14:creationId xmlns:p14="http://schemas.microsoft.com/office/powerpoint/2010/main" val="1919652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C423F-E98E-498B-9E7E-F2F95950CA4B}"/>
              </a:ext>
            </a:extLst>
          </p:cNvPr>
          <p:cNvPicPr>
            <a:picLocks noChangeAspect="1"/>
          </p:cNvPicPr>
          <p:nvPr/>
        </p:nvPicPr>
        <p:blipFill>
          <a:blip r:embed="rId2"/>
          <a:stretch>
            <a:fillRect/>
          </a:stretch>
        </p:blipFill>
        <p:spPr>
          <a:xfrm>
            <a:off x="2123076" y="0"/>
            <a:ext cx="7945848" cy="6858000"/>
          </a:xfrm>
          <a:prstGeom prst="rect">
            <a:avLst/>
          </a:prstGeom>
        </p:spPr>
      </p:pic>
    </p:spTree>
    <p:extLst>
      <p:ext uri="{BB962C8B-B14F-4D97-AF65-F5344CB8AC3E}">
        <p14:creationId xmlns:p14="http://schemas.microsoft.com/office/powerpoint/2010/main" val="264024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B88E8-0494-4808-855C-4CCCFFB354D4}"/>
              </a:ext>
            </a:extLst>
          </p:cNvPr>
          <p:cNvPicPr>
            <a:picLocks noChangeAspect="1"/>
          </p:cNvPicPr>
          <p:nvPr/>
        </p:nvPicPr>
        <p:blipFill>
          <a:blip r:embed="rId2"/>
          <a:stretch>
            <a:fillRect/>
          </a:stretch>
        </p:blipFill>
        <p:spPr>
          <a:xfrm>
            <a:off x="0" y="1143000"/>
            <a:ext cx="12192000" cy="4572000"/>
          </a:xfrm>
          <a:prstGeom prst="rect">
            <a:avLst/>
          </a:prstGeom>
        </p:spPr>
      </p:pic>
    </p:spTree>
    <p:extLst>
      <p:ext uri="{BB962C8B-B14F-4D97-AF65-F5344CB8AC3E}">
        <p14:creationId xmlns:p14="http://schemas.microsoft.com/office/powerpoint/2010/main" val="297554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CC7F18-794C-43BC-990B-92FCED3A4CC4}"/>
              </a:ext>
            </a:extLst>
          </p:cNvPr>
          <p:cNvPicPr>
            <a:picLocks noChangeAspect="1"/>
          </p:cNvPicPr>
          <p:nvPr/>
        </p:nvPicPr>
        <p:blipFill>
          <a:blip r:embed="rId2"/>
          <a:stretch>
            <a:fillRect/>
          </a:stretch>
        </p:blipFill>
        <p:spPr>
          <a:xfrm>
            <a:off x="0" y="457708"/>
            <a:ext cx="12192000" cy="5942584"/>
          </a:xfrm>
          <a:prstGeom prst="rect">
            <a:avLst/>
          </a:prstGeom>
        </p:spPr>
      </p:pic>
    </p:spTree>
    <p:extLst>
      <p:ext uri="{BB962C8B-B14F-4D97-AF65-F5344CB8AC3E}">
        <p14:creationId xmlns:p14="http://schemas.microsoft.com/office/powerpoint/2010/main" val="825981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7776-A424-46EC-9E6D-4D832F56A203}"/>
              </a:ext>
            </a:extLst>
          </p:cNvPr>
          <p:cNvSpPr>
            <a:spLocks noGrp="1"/>
          </p:cNvSpPr>
          <p:nvPr>
            <p:ph type="title"/>
          </p:nvPr>
        </p:nvSpPr>
        <p:spPr/>
        <p:txBody>
          <a:bodyPr/>
          <a:lstStyle/>
          <a:p>
            <a:r>
              <a:rPr lang="en-US" dirty="0"/>
              <a:t>6.  Recidivist sex offending is a small part of sexual offending.</a:t>
            </a:r>
          </a:p>
        </p:txBody>
      </p:sp>
      <p:sp>
        <p:nvSpPr>
          <p:cNvPr id="4" name="Text Placeholder 3">
            <a:extLst>
              <a:ext uri="{FF2B5EF4-FFF2-40B4-BE49-F238E27FC236}">
                <a16:creationId xmlns:a16="http://schemas.microsoft.com/office/drawing/2014/main" id="{AD3BEEB0-0542-409C-BC3E-334BDDF3A0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7047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a:extLst>
              <a:ext uri="{FF2B5EF4-FFF2-40B4-BE49-F238E27FC236}">
                <a16:creationId xmlns:a16="http://schemas.microsoft.com/office/drawing/2014/main" id="{5870D1FE-3B02-46FD-BD73-8F10B0291489}"/>
              </a:ext>
            </a:extLst>
          </p:cNvPr>
          <p:cNvSpPr>
            <a:spLocks noGrp="1" noChangeArrowheads="1"/>
          </p:cNvSpPr>
          <p:nvPr>
            <p:ph type="title"/>
          </p:nvPr>
        </p:nvSpPr>
        <p:spPr/>
        <p:txBody>
          <a:bodyPr>
            <a:normAutofit fontScale="90000"/>
          </a:bodyPr>
          <a:lstStyle/>
          <a:p>
            <a:r>
              <a:rPr lang="en-US" altLang="en-US" dirty="0"/>
              <a:t>Most imprisoned sex offenders are not sexual recidivists</a:t>
            </a:r>
          </a:p>
        </p:txBody>
      </p:sp>
      <p:graphicFrame>
        <p:nvGraphicFramePr>
          <p:cNvPr id="28675" name="Chart Placeholder 6">
            <a:extLst>
              <a:ext uri="{FF2B5EF4-FFF2-40B4-BE49-F238E27FC236}">
                <a16:creationId xmlns:a16="http://schemas.microsoft.com/office/drawing/2014/main" id="{997C4CEC-779C-42D3-9274-0AD35C54EAA3}"/>
              </a:ext>
            </a:extLst>
          </p:cNvPr>
          <p:cNvGraphicFramePr>
            <a:graphicFrameLocks noGrp="1"/>
          </p:cNvGraphicFramePr>
          <p:nvPr>
            <p:ph type="chart" idx="1"/>
            <p:extLst>
              <p:ext uri="{D42A27DB-BD31-4B8C-83A1-F6EECF244321}">
                <p14:modId xmlns:p14="http://schemas.microsoft.com/office/powerpoint/2010/main" val="3140988307"/>
              </p:ext>
            </p:extLst>
          </p:nvPr>
        </p:nvGraphicFramePr>
        <p:xfrm>
          <a:off x="1984375" y="1600200"/>
          <a:ext cx="8223250" cy="4530725"/>
        </p:xfrm>
        <a:graphic>
          <a:graphicData uri="http://schemas.openxmlformats.org/presentationml/2006/ole">
            <mc:AlternateContent xmlns:mc="http://schemas.openxmlformats.org/markup-compatibility/2006">
              <mc:Choice xmlns:v="urn:schemas-microsoft-com:vml" Requires="v">
                <p:oleObj spid="_x0000_s18454" name="Worksheet" r:id="rId4" imgW="8229600" imgH="4533986" progId="Excel.Sheet.8">
                  <p:embed/>
                </p:oleObj>
              </mc:Choice>
              <mc:Fallback>
                <p:oleObj name="Worksheet" r:id="rId4" imgW="8229600" imgH="4533986" progId="Excel.Sheet.8">
                  <p:embed/>
                  <p:pic>
                    <p:nvPicPr>
                      <p:cNvPr id="28675" name="Chart Placeholder 6">
                        <a:extLst>
                          <a:ext uri="{FF2B5EF4-FFF2-40B4-BE49-F238E27FC236}">
                            <a16:creationId xmlns:a16="http://schemas.microsoft.com/office/drawing/2014/main" id="{997C4CEC-779C-42D3-9274-0AD35C54EAA3}"/>
                          </a:ext>
                        </a:extLst>
                      </p:cNvPr>
                      <p:cNvPicPr>
                        <a:picLocks noGrp="1" noChangeArrowheads="1"/>
                      </p:cNvPicPr>
                      <p:nvPr/>
                    </p:nvPicPr>
                    <p:blipFill>
                      <a:blip r:embed="rId5"/>
                      <a:srcRect/>
                      <a:stretch>
                        <a:fillRect/>
                      </a:stretch>
                    </p:blipFill>
                    <p:spPr bwMode="auto">
                      <a:xfrm>
                        <a:off x="1984375" y="1600200"/>
                        <a:ext cx="8223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1C14AA1C-769E-4B63-820F-09CEE9F1505D}"/>
              </a:ext>
            </a:extLst>
          </p:cNvPr>
          <p:cNvSpPr txBox="1"/>
          <p:nvPr/>
        </p:nvSpPr>
        <p:spPr>
          <a:xfrm>
            <a:off x="1717040" y="6313488"/>
            <a:ext cx="5132111" cy="646331"/>
          </a:xfrm>
          <a:prstGeom prst="rect">
            <a:avLst/>
          </a:prstGeom>
          <a:noFill/>
        </p:spPr>
        <p:txBody>
          <a:bodyPr wrap="none" rtlCol="0">
            <a:spAutoFit/>
          </a:bodyPr>
          <a:lstStyle/>
          <a:p>
            <a:r>
              <a:rPr lang="en-US" dirty="0"/>
              <a:t>Source:  </a:t>
            </a:r>
            <a:r>
              <a:rPr lang="en-US" altLang="en-US" dirty="0"/>
              <a:t>BJS Study of Sex Offenders released in 1994.</a:t>
            </a:r>
          </a:p>
          <a:p>
            <a:endParaRPr lang="en-US" dirty="0"/>
          </a:p>
        </p:txBody>
      </p:sp>
    </p:spTree>
    <p:extLst>
      <p:ext uri="{BB962C8B-B14F-4D97-AF65-F5344CB8AC3E}">
        <p14:creationId xmlns:p14="http://schemas.microsoft.com/office/powerpoint/2010/main" val="270064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7893D5-FCB4-49FC-B489-57B3C1FE6C6A}"/>
              </a:ext>
            </a:extLst>
          </p:cNvPr>
          <p:cNvSpPr/>
          <p:nvPr/>
        </p:nvSpPr>
        <p:spPr>
          <a:xfrm>
            <a:off x="2362200" y="3666478"/>
            <a:ext cx="3896557" cy="486423"/>
          </a:xfrm>
          <a:prstGeom prst="rect">
            <a:avLst/>
          </a:prstGeom>
          <a:solidFill>
            <a:srgbClr val="FFFF99">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6" name="Rectangle 5">
            <a:extLst>
              <a:ext uri="{FF2B5EF4-FFF2-40B4-BE49-F238E27FC236}">
                <a16:creationId xmlns:a16="http://schemas.microsoft.com/office/drawing/2014/main" id="{7B5150D6-9F4C-4A1B-9ED8-5B64DF1C5DB7}"/>
              </a:ext>
            </a:extLst>
          </p:cNvPr>
          <p:cNvSpPr/>
          <p:nvPr/>
        </p:nvSpPr>
        <p:spPr>
          <a:xfrm>
            <a:off x="6629400" y="2057400"/>
            <a:ext cx="2209800" cy="381000"/>
          </a:xfrm>
          <a:prstGeom prst="rect">
            <a:avLst/>
          </a:prstGeom>
          <a:solidFill>
            <a:srgbClr val="FFFF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8" name="Rectangle 7">
            <a:extLst>
              <a:ext uri="{FF2B5EF4-FFF2-40B4-BE49-F238E27FC236}">
                <a16:creationId xmlns:a16="http://schemas.microsoft.com/office/drawing/2014/main" id="{728D7E87-85BC-4570-8D49-01A908B2BFA3}"/>
              </a:ext>
            </a:extLst>
          </p:cNvPr>
          <p:cNvSpPr/>
          <p:nvPr/>
        </p:nvSpPr>
        <p:spPr>
          <a:xfrm>
            <a:off x="2362200" y="2514600"/>
            <a:ext cx="1828800" cy="381000"/>
          </a:xfrm>
          <a:prstGeom prst="rect">
            <a:avLst/>
          </a:prstGeom>
          <a:solidFill>
            <a:srgbClr val="FFFF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16388" name="Rectangle 2">
            <a:extLst>
              <a:ext uri="{FF2B5EF4-FFF2-40B4-BE49-F238E27FC236}">
                <a16:creationId xmlns:a16="http://schemas.microsoft.com/office/drawing/2014/main" id="{751A5149-CD2B-4EB0-9DC8-08CB1BFAFA44}"/>
              </a:ext>
            </a:extLst>
          </p:cNvPr>
          <p:cNvSpPr>
            <a:spLocks noGrp="1" noChangeArrowheads="1"/>
          </p:cNvSpPr>
          <p:nvPr>
            <p:ph type="title"/>
          </p:nvPr>
        </p:nvSpPr>
        <p:spPr/>
        <p:txBody>
          <a:bodyPr/>
          <a:lstStyle/>
          <a:p>
            <a:pPr eaLnBrk="1" hangingPunct="1"/>
            <a:r>
              <a:rPr lang="en-US" altLang="en-US" sz="3800"/>
              <a:t>Smith v. Doe, 538 U.S. 84, 103 (2003).</a:t>
            </a:r>
            <a:br>
              <a:rPr lang="en-US" altLang="en-US" sz="3800"/>
            </a:br>
            <a:endParaRPr lang="en-US" altLang="en-US" sz="3800"/>
          </a:p>
        </p:txBody>
      </p:sp>
      <p:sp>
        <p:nvSpPr>
          <p:cNvPr id="149507" name="Rectangle 3">
            <a:extLst>
              <a:ext uri="{FF2B5EF4-FFF2-40B4-BE49-F238E27FC236}">
                <a16:creationId xmlns:a16="http://schemas.microsoft.com/office/drawing/2014/main" id="{C520CF0B-7266-4806-8BC0-05FC98863EF8}"/>
              </a:ext>
            </a:extLst>
          </p:cNvPr>
          <p:cNvSpPr>
            <a:spLocks noGrp="1" noChangeArrowheads="1"/>
          </p:cNvSpPr>
          <p:nvPr>
            <p:ph type="body" idx="1"/>
          </p:nvPr>
        </p:nvSpPr>
        <p:spPr>
          <a:xfrm>
            <a:off x="2057400" y="1600201"/>
            <a:ext cx="8229600" cy="4530725"/>
          </a:xfrm>
        </p:spPr>
        <p:txBody>
          <a:bodyPr/>
          <a:lstStyle/>
          <a:p>
            <a:pPr eaLnBrk="1" hangingPunct="1">
              <a:lnSpc>
                <a:spcPct val="90000"/>
              </a:lnSpc>
            </a:pPr>
            <a:r>
              <a:rPr lang="en-US" altLang="en-US"/>
              <a:t>“The legislature's findings are consistent with grave concerns over the high rate of recidivism among convicted sex offenders and their dangerousness as a class.   The risk of recidivism posed by sex offenders is "frightening and high."  …When convicted sex offenders reenter society, they are much more likely than any other type of offender to be rearrested for a new rape or sexual assault.”</a:t>
            </a:r>
          </a:p>
        </p:txBody>
      </p:sp>
      <p:sp>
        <p:nvSpPr>
          <p:cNvPr id="5" name="Rectangle 4">
            <a:extLst>
              <a:ext uri="{FF2B5EF4-FFF2-40B4-BE49-F238E27FC236}">
                <a16:creationId xmlns:a16="http://schemas.microsoft.com/office/drawing/2014/main" id="{2EF21368-BB5B-4A2B-B8DF-EA4CB198EBBF}"/>
              </a:ext>
            </a:extLst>
          </p:cNvPr>
          <p:cNvSpPr/>
          <p:nvPr/>
        </p:nvSpPr>
        <p:spPr>
          <a:xfrm>
            <a:off x="6553200" y="2057400"/>
            <a:ext cx="2209800" cy="381000"/>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7" name="Rectangle 6">
            <a:extLst>
              <a:ext uri="{FF2B5EF4-FFF2-40B4-BE49-F238E27FC236}">
                <a16:creationId xmlns:a16="http://schemas.microsoft.com/office/drawing/2014/main" id="{E403260B-289A-4B22-ADE3-0411EDB2D5FB}"/>
              </a:ext>
            </a:extLst>
          </p:cNvPr>
          <p:cNvSpPr/>
          <p:nvPr/>
        </p:nvSpPr>
        <p:spPr>
          <a:xfrm>
            <a:off x="2362200" y="2514600"/>
            <a:ext cx="7315200" cy="381000"/>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49507">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a:extLst>
              <a:ext uri="{FF2B5EF4-FFF2-40B4-BE49-F238E27FC236}">
                <a16:creationId xmlns:a16="http://schemas.microsoft.com/office/drawing/2014/main" id="{9A6110B6-CABE-40BF-9B46-D4136725262A}"/>
              </a:ext>
            </a:extLst>
          </p:cNvPr>
          <p:cNvGraphicFramePr>
            <a:graphicFrameLocks/>
          </p:cNvGraphicFramePr>
          <p:nvPr>
            <p:extLst>
              <p:ext uri="{D42A27DB-BD31-4B8C-83A1-F6EECF244321}">
                <p14:modId xmlns:p14="http://schemas.microsoft.com/office/powerpoint/2010/main" val="3833724389"/>
              </p:ext>
            </p:extLst>
          </p:nvPr>
        </p:nvGraphicFramePr>
        <p:xfrm>
          <a:off x="838200" y="1690689"/>
          <a:ext cx="9208653" cy="437359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968301C9-4C00-4401-AA93-9EDD182B0A29}"/>
              </a:ext>
            </a:extLst>
          </p:cNvPr>
          <p:cNvSpPr>
            <a:spLocks noGrp="1"/>
          </p:cNvSpPr>
          <p:nvPr>
            <p:ph type="title"/>
          </p:nvPr>
        </p:nvSpPr>
        <p:spPr/>
        <p:txBody>
          <a:bodyPr/>
          <a:lstStyle/>
          <a:p>
            <a:r>
              <a:rPr lang="en-US" dirty="0"/>
              <a:t>Most SO Convictions are first-time offenders</a:t>
            </a:r>
          </a:p>
        </p:txBody>
      </p:sp>
    </p:spTree>
    <p:extLst>
      <p:ext uri="{BB962C8B-B14F-4D97-AF65-F5344CB8AC3E}">
        <p14:creationId xmlns:p14="http://schemas.microsoft.com/office/powerpoint/2010/main" val="416991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a:extLst>
              <a:ext uri="{FF2B5EF4-FFF2-40B4-BE49-F238E27FC236}">
                <a16:creationId xmlns:a16="http://schemas.microsoft.com/office/drawing/2014/main" id="{9A6110B6-CABE-40BF-9B46-D4136725262A}"/>
              </a:ext>
            </a:extLst>
          </p:cNvPr>
          <p:cNvGraphicFramePr>
            <a:graphicFrameLocks/>
          </p:cNvGraphicFramePr>
          <p:nvPr>
            <p:extLst>
              <p:ext uri="{D42A27DB-BD31-4B8C-83A1-F6EECF244321}">
                <p14:modId xmlns:p14="http://schemas.microsoft.com/office/powerpoint/2010/main" val="1810929106"/>
              </p:ext>
            </p:extLst>
          </p:nvPr>
        </p:nvGraphicFramePr>
        <p:xfrm>
          <a:off x="1736436" y="1690689"/>
          <a:ext cx="8533245" cy="43828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36299FA-0E9C-4D97-B03E-F2D0B3B9EC57}"/>
              </a:ext>
            </a:extLst>
          </p:cNvPr>
          <p:cNvSpPr>
            <a:spLocks noGrp="1"/>
          </p:cNvSpPr>
          <p:nvPr>
            <p:ph type="title"/>
          </p:nvPr>
        </p:nvSpPr>
        <p:spPr/>
        <p:txBody>
          <a:bodyPr/>
          <a:lstStyle/>
          <a:p>
            <a:r>
              <a:rPr lang="en-US" dirty="0"/>
              <a:t>Most SO Arrests are first-time offenders</a:t>
            </a:r>
          </a:p>
        </p:txBody>
      </p:sp>
      <p:sp>
        <p:nvSpPr>
          <p:cNvPr id="5" name="TextBox 4">
            <a:extLst>
              <a:ext uri="{FF2B5EF4-FFF2-40B4-BE49-F238E27FC236}">
                <a16:creationId xmlns:a16="http://schemas.microsoft.com/office/drawing/2014/main" id="{CA1E5DAD-4F6A-4766-A5A8-C32CECB81256}"/>
              </a:ext>
            </a:extLst>
          </p:cNvPr>
          <p:cNvSpPr txBox="1"/>
          <p:nvPr/>
        </p:nvSpPr>
        <p:spPr>
          <a:xfrm>
            <a:off x="838200" y="6142182"/>
            <a:ext cx="7105074" cy="784830"/>
          </a:xfrm>
          <a:prstGeom prst="rect">
            <a:avLst/>
          </a:prstGeom>
          <a:noFill/>
        </p:spPr>
        <p:txBody>
          <a:bodyPr wrap="square" rtlCol="0">
            <a:spAutoFit/>
          </a:bodyPr>
          <a:lstStyle/>
          <a:p>
            <a:r>
              <a:rPr lang="en-US" sz="900" dirty="0"/>
              <a:t>Source:  Scholars’ Brief</a:t>
            </a:r>
            <a:r>
              <a:rPr lang="en-US" sz="900"/>
              <a:t>, citing Jeffrey </a:t>
            </a:r>
            <a:r>
              <a:rPr lang="en-US" sz="900" dirty="0"/>
              <a:t>C. Sandler et al., </a:t>
            </a:r>
            <a:r>
              <a:rPr lang="en-US" sz="900" i="1" dirty="0"/>
              <a:t>Does</a:t>
            </a:r>
          </a:p>
          <a:p>
            <a:r>
              <a:rPr lang="en-US" sz="900" i="1" dirty="0"/>
              <a:t>a Watched Pot Boil? A Time-Series Analysis of New York State’s</a:t>
            </a:r>
          </a:p>
          <a:p>
            <a:r>
              <a:rPr lang="en-US" sz="900" i="1" dirty="0"/>
              <a:t>Sex Offender Registration and Notification Law</a:t>
            </a:r>
            <a:r>
              <a:rPr lang="en-US" sz="900" dirty="0"/>
              <a:t>. 14 PSYCHOL., PUB.</a:t>
            </a:r>
          </a:p>
          <a:p>
            <a:r>
              <a:rPr lang="en-US" sz="900" dirty="0"/>
              <a:t>POL’Y &amp; L. 284 (2008) (In N.Y., 95% of sex-offense arrestees</a:t>
            </a:r>
          </a:p>
          <a:p>
            <a:r>
              <a:rPr lang="en-US" sz="900" dirty="0"/>
              <a:t>between 1986 and 2006 were first-time sex offenders.).</a:t>
            </a:r>
          </a:p>
        </p:txBody>
      </p:sp>
    </p:spTree>
    <p:extLst>
      <p:ext uri="{BB962C8B-B14F-4D97-AF65-F5344CB8AC3E}">
        <p14:creationId xmlns:p14="http://schemas.microsoft.com/office/powerpoint/2010/main" val="1860322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Curved Left 9">
            <a:extLst>
              <a:ext uri="{FF2B5EF4-FFF2-40B4-BE49-F238E27FC236}">
                <a16:creationId xmlns:a16="http://schemas.microsoft.com/office/drawing/2014/main" id="{26163D9F-CA5B-4921-9CD7-BACBCD1163D1}"/>
              </a:ext>
            </a:extLst>
          </p:cNvPr>
          <p:cNvSpPr/>
          <p:nvPr/>
        </p:nvSpPr>
        <p:spPr>
          <a:xfrm rot="16200000">
            <a:off x="4995545" y="-2583815"/>
            <a:ext cx="2287268" cy="7553961"/>
          </a:xfrm>
          <a:prstGeom prst="curvedLeft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59A040F2-1660-481E-B0C0-9F66BAD948F8}"/>
              </a:ext>
            </a:extLst>
          </p:cNvPr>
          <p:cNvSpPr>
            <a:spLocks noGrp="1"/>
          </p:cNvSpPr>
          <p:nvPr>
            <p:ph type="title"/>
          </p:nvPr>
        </p:nvSpPr>
        <p:spPr/>
        <p:txBody>
          <a:bodyPr/>
          <a:lstStyle/>
          <a:p>
            <a:r>
              <a:rPr lang="en-US" dirty="0"/>
              <a:t>Recidivist violence is a small sliver.  The serial predator model is wrong.</a:t>
            </a:r>
          </a:p>
        </p:txBody>
      </p:sp>
      <p:sp>
        <p:nvSpPr>
          <p:cNvPr id="5" name="Oval 4">
            <a:extLst>
              <a:ext uri="{FF2B5EF4-FFF2-40B4-BE49-F238E27FC236}">
                <a16:creationId xmlns:a16="http://schemas.microsoft.com/office/drawing/2014/main" id="{F544B33A-4937-446E-B6BB-6A0D2423E6C0}"/>
              </a:ext>
            </a:extLst>
          </p:cNvPr>
          <p:cNvSpPr/>
          <p:nvPr/>
        </p:nvSpPr>
        <p:spPr>
          <a:xfrm>
            <a:off x="1127760" y="2468880"/>
            <a:ext cx="2966720" cy="369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a:t>
            </a:r>
          </a:p>
          <a:p>
            <a:pPr algn="ctr"/>
            <a:r>
              <a:rPr lang="en-US" dirty="0"/>
              <a:t>Sex offenders</a:t>
            </a:r>
          </a:p>
        </p:txBody>
      </p:sp>
      <p:sp>
        <p:nvSpPr>
          <p:cNvPr id="6" name="Oval 5">
            <a:extLst>
              <a:ext uri="{FF2B5EF4-FFF2-40B4-BE49-F238E27FC236}">
                <a16:creationId xmlns:a16="http://schemas.microsoft.com/office/drawing/2014/main" id="{47CE2E45-6936-4A2D-A660-ABBEB4940D11}"/>
              </a:ext>
            </a:extLst>
          </p:cNvPr>
          <p:cNvSpPr/>
          <p:nvPr/>
        </p:nvSpPr>
        <p:spPr>
          <a:xfrm>
            <a:off x="7792720" y="2468880"/>
            <a:ext cx="2966720" cy="36982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Future </a:t>
            </a:r>
          </a:p>
          <a:p>
            <a:pPr algn="ctr"/>
            <a:r>
              <a:rPr lang="en-US" dirty="0"/>
              <a:t>Sex offenders</a:t>
            </a:r>
          </a:p>
        </p:txBody>
      </p:sp>
      <p:sp>
        <p:nvSpPr>
          <p:cNvPr id="7" name="Isosceles Triangle 6">
            <a:extLst>
              <a:ext uri="{FF2B5EF4-FFF2-40B4-BE49-F238E27FC236}">
                <a16:creationId xmlns:a16="http://schemas.microsoft.com/office/drawing/2014/main" id="{44DD1345-D5CD-469C-9E2F-B81694CE7FBA}"/>
              </a:ext>
            </a:extLst>
          </p:cNvPr>
          <p:cNvSpPr/>
          <p:nvPr/>
        </p:nvSpPr>
        <p:spPr>
          <a:xfrm rot="10800000">
            <a:off x="9027160" y="2468880"/>
            <a:ext cx="497840" cy="13255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EC38602-EC15-438F-A331-91CFC8E0845C}"/>
              </a:ext>
            </a:extLst>
          </p:cNvPr>
          <p:cNvSpPr/>
          <p:nvPr/>
        </p:nvSpPr>
        <p:spPr>
          <a:xfrm rot="10800000">
            <a:off x="2362200" y="2468881"/>
            <a:ext cx="497840" cy="132556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385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64F8176-7148-4460-87A4-CBC37861A9AE}"/>
              </a:ext>
            </a:extLst>
          </p:cNvPr>
          <p:cNvSpPr>
            <a:spLocks noGrp="1" noChangeArrowheads="1"/>
          </p:cNvSpPr>
          <p:nvPr>
            <p:ph type="title"/>
          </p:nvPr>
        </p:nvSpPr>
        <p:spPr/>
        <p:txBody>
          <a:bodyPr/>
          <a:lstStyle/>
          <a:p>
            <a:pPr eaLnBrk="1" hangingPunct="1"/>
            <a:r>
              <a:rPr lang="en-US" altLang="en-US"/>
              <a:t>Sexual Violence – the stream</a:t>
            </a:r>
          </a:p>
        </p:txBody>
      </p:sp>
      <p:sp>
        <p:nvSpPr>
          <p:cNvPr id="36867" name="Text Box 4">
            <a:extLst>
              <a:ext uri="{FF2B5EF4-FFF2-40B4-BE49-F238E27FC236}">
                <a16:creationId xmlns:a16="http://schemas.microsoft.com/office/drawing/2014/main" id="{B990D6CA-1485-4B34-89BD-E4C496F61786}"/>
              </a:ext>
            </a:extLst>
          </p:cNvPr>
          <p:cNvSpPr txBox="1">
            <a:spLocks noChangeArrowheads="1"/>
          </p:cNvSpPr>
          <p:nvPr/>
        </p:nvSpPr>
        <p:spPr bwMode="auto">
          <a:xfrm>
            <a:off x="2193926" y="5980113"/>
            <a:ext cx="376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latin typeface="Times New Roman" panose="02020603050405020304" pitchFamily="18" charset="0"/>
              </a:rPr>
              <a:t>Note:  Figures are derived from various sources; some are </a:t>
            </a:r>
          </a:p>
          <a:p>
            <a:pPr eaLnBrk="1" hangingPunct="1">
              <a:spcBef>
                <a:spcPct val="0"/>
              </a:spcBef>
              <a:buClrTx/>
              <a:buSzTx/>
              <a:buFontTx/>
              <a:buNone/>
            </a:pPr>
            <a:r>
              <a:rPr lang="en-US" altLang="en-US" sz="1200">
                <a:latin typeface="Times New Roman" panose="02020603050405020304" pitchFamily="18" charset="0"/>
              </a:rPr>
              <a:t>estimates.  Chart is for illustrative purposes only.</a:t>
            </a:r>
          </a:p>
        </p:txBody>
      </p:sp>
      <p:sp>
        <p:nvSpPr>
          <p:cNvPr id="204805" name="AutoShape 5">
            <a:extLst>
              <a:ext uri="{FF2B5EF4-FFF2-40B4-BE49-F238E27FC236}">
                <a16:creationId xmlns:a16="http://schemas.microsoft.com/office/drawing/2014/main" id="{E9C807F8-5BDA-495E-8D42-51282AC1B992}"/>
              </a:ext>
            </a:extLst>
          </p:cNvPr>
          <p:cNvSpPr>
            <a:spLocks noChangeArrowheads="1"/>
          </p:cNvSpPr>
          <p:nvPr/>
        </p:nvSpPr>
        <p:spPr bwMode="auto">
          <a:xfrm>
            <a:off x="587994" y="3437367"/>
            <a:ext cx="1752600" cy="1600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t>Root causes</a:t>
            </a:r>
          </a:p>
        </p:txBody>
      </p:sp>
      <p:graphicFrame>
        <p:nvGraphicFramePr>
          <p:cNvPr id="36869" name="Object 3">
            <a:extLst>
              <a:ext uri="{FF2B5EF4-FFF2-40B4-BE49-F238E27FC236}">
                <a16:creationId xmlns:a16="http://schemas.microsoft.com/office/drawing/2014/main" id="{CD874F01-DA31-4A16-986F-A3A003549C54}"/>
              </a:ext>
            </a:extLst>
          </p:cNvPr>
          <p:cNvGraphicFramePr>
            <a:graphicFrameLocks noGrp="1" noChangeAspect="1"/>
          </p:cNvGraphicFramePr>
          <p:nvPr>
            <p:ph type="chart" idx="1"/>
            <p:extLst>
              <p:ext uri="{D42A27DB-BD31-4B8C-83A1-F6EECF244321}">
                <p14:modId xmlns:p14="http://schemas.microsoft.com/office/powerpoint/2010/main" val="4291324701"/>
              </p:ext>
            </p:extLst>
          </p:nvPr>
        </p:nvGraphicFramePr>
        <p:xfrm>
          <a:off x="2552700" y="2448560"/>
          <a:ext cx="12165013" cy="6427788"/>
        </p:xfrm>
        <a:graphic>
          <a:graphicData uri="http://schemas.openxmlformats.org/presentationml/2006/ole">
            <mc:AlternateContent xmlns:mc="http://schemas.openxmlformats.org/markup-compatibility/2006">
              <mc:Choice xmlns:v="urn:schemas-microsoft-com:vml" Requires="v">
                <p:oleObj spid="_x0000_s2112" name="Chart" r:id="rId4" imgW="199581856" imgH="105455939" progId="MSGraph.Chart.8">
                  <p:embed followColorScheme="full"/>
                </p:oleObj>
              </mc:Choice>
              <mc:Fallback>
                <p:oleObj name="Chart" r:id="rId4" imgW="199581856" imgH="105455939" progId="MSGraph.Chart.8">
                  <p:embed followColorScheme="full"/>
                  <p:pic>
                    <p:nvPicPr>
                      <p:cNvPr id="36869" name="Object 3">
                        <a:extLst>
                          <a:ext uri="{FF2B5EF4-FFF2-40B4-BE49-F238E27FC236}">
                            <a16:creationId xmlns:a16="http://schemas.microsoft.com/office/drawing/2014/main" id="{CD874F01-DA31-4A16-986F-A3A003549C54}"/>
                          </a:ext>
                        </a:extLst>
                      </p:cNvPr>
                      <p:cNvPicPr>
                        <a:picLocks noChangeAspect="1" noChangeArrowheads="1"/>
                      </p:cNvPicPr>
                      <p:nvPr/>
                    </p:nvPicPr>
                    <p:blipFill>
                      <a:blip r:embed="rId5"/>
                      <a:srcRect/>
                      <a:stretch>
                        <a:fillRect/>
                      </a:stretch>
                    </p:blipFill>
                    <p:spPr bwMode="auto">
                      <a:xfrm>
                        <a:off x="2552700" y="2448560"/>
                        <a:ext cx="12165013" cy="6427788"/>
                      </a:xfrm>
                      <a:prstGeom prst="rect">
                        <a:avLst/>
                      </a:prstGeom>
                      <a:noFill/>
                      <a:ln>
                        <a:noFill/>
                      </a:ln>
                    </p:spPr>
                  </p:pic>
                </p:oleObj>
              </mc:Fallback>
            </mc:AlternateContent>
          </a:graphicData>
        </a:graphic>
      </p:graphicFrame>
      <p:grpSp>
        <p:nvGrpSpPr>
          <p:cNvPr id="2" name="Group 14">
            <a:extLst>
              <a:ext uri="{FF2B5EF4-FFF2-40B4-BE49-F238E27FC236}">
                <a16:creationId xmlns:a16="http://schemas.microsoft.com/office/drawing/2014/main" id="{0CE7286B-41E7-4E4E-BC8D-46CD10E63FAF}"/>
              </a:ext>
            </a:extLst>
          </p:cNvPr>
          <p:cNvGrpSpPr>
            <a:grpSpLocks/>
          </p:cNvGrpSpPr>
          <p:nvPr/>
        </p:nvGrpSpPr>
        <p:grpSpPr bwMode="auto">
          <a:xfrm>
            <a:off x="4841532" y="2448561"/>
            <a:ext cx="4251668" cy="2564132"/>
            <a:chOff x="1776" y="1152"/>
            <a:chExt cx="2256" cy="1584"/>
          </a:xfrm>
        </p:grpSpPr>
        <p:sp>
          <p:nvSpPr>
            <p:cNvPr id="36873" name="AutoShape 9">
              <a:extLst>
                <a:ext uri="{FF2B5EF4-FFF2-40B4-BE49-F238E27FC236}">
                  <a16:creationId xmlns:a16="http://schemas.microsoft.com/office/drawing/2014/main" id="{74BE185C-9EF1-4E53-9635-C6C9D62E02C5}"/>
                </a:ext>
              </a:extLst>
            </p:cNvPr>
            <p:cNvSpPr>
              <a:spLocks noChangeArrowheads="1"/>
            </p:cNvSpPr>
            <p:nvPr/>
          </p:nvSpPr>
          <p:spPr bwMode="auto">
            <a:xfrm rot="-5400000">
              <a:off x="2112" y="816"/>
              <a:ext cx="1584" cy="22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9877 h 21600"/>
                <a:gd name="T20" fmla="*/ 18518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75" y="0"/>
                  </a:moveTo>
                  <a:lnTo>
                    <a:pt x="13950" y="7200"/>
                  </a:lnTo>
                  <a:lnTo>
                    <a:pt x="17036" y="7200"/>
                  </a:lnTo>
                  <a:lnTo>
                    <a:pt x="17036" y="19876"/>
                  </a:lnTo>
                  <a:lnTo>
                    <a:pt x="0" y="19876"/>
                  </a:lnTo>
                  <a:lnTo>
                    <a:pt x="0" y="21600"/>
                  </a:lnTo>
                  <a:lnTo>
                    <a:pt x="18514" y="21600"/>
                  </a:lnTo>
                  <a:lnTo>
                    <a:pt x="18514" y="7200"/>
                  </a:lnTo>
                  <a:lnTo>
                    <a:pt x="21600" y="7200"/>
                  </a:lnTo>
                  <a:lnTo>
                    <a:pt x="17775" y="0"/>
                  </a:lnTo>
                  <a:close/>
                </a:path>
              </a:pathLst>
            </a:custGeom>
            <a:gradFill rotWithShape="1">
              <a:gsLst>
                <a:gs pos="0">
                  <a:srgbClr val="99FF66"/>
                </a:gs>
                <a:gs pos="100000">
                  <a:schemeClr val="accent1"/>
                </a:gs>
              </a:gsLst>
              <a:path path="rect">
                <a:fillToRect l="50000" t="50000" r="50000" b="50000"/>
              </a:path>
            </a:gradFill>
            <a:ln w="9525">
              <a:solidFill>
                <a:schemeClr val="tx1"/>
              </a:solidFill>
              <a:miter lim="800000"/>
              <a:headEnd/>
              <a:tailEnd/>
            </a:ln>
          </p:spPr>
          <p:txBody>
            <a:bodyPr vert="eaVert" wrap="none" anchor="ctr"/>
            <a:lstStyle/>
            <a:p>
              <a:endParaRPr lang="en-US"/>
            </a:p>
          </p:txBody>
        </p:sp>
        <p:sp>
          <p:nvSpPr>
            <p:cNvPr id="36874" name="Rectangle 10">
              <a:extLst>
                <a:ext uri="{FF2B5EF4-FFF2-40B4-BE49-F238E27FC236}">
                  <a16:creationId xmlns:a16="http://schemas.microsoft.com/office/drawing/2014/main" id="{A0ACED90-59DA-4C9E-AE42-25DAE9219851}"/>
                </a:ext>
              </a:extLst>
            </p:cNvPr>
            <p:cNvSpPr>
              <a:spLocks noChangeArrowheads="1"/>
            </p:cNvSpPr>
            <p:nvPr/>
          </p:nvSpPr>
          <p:spPr bwMode="auto">
            <a:xfrm>
              <a:off x="2458" y="1305"/>
              <a:ext cx="1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Recidivist violence</a:t>
              </a:r>
            </a:p>
          </p:txBody>
        </p:sp>
      </p:grpSp>
      <p:sp>
        <p:nvSpPr>
          <p:cNvPr id="204812" name="Rectangle 12">
            <a:extLst>
              <a:ext uri="{FF2B5EF4-FFF2-40B4-BE49-F238E27FC236}">
                <a16:creationId xmlns:a16="http://schemas.microsoft.com/office/drawing/2014/main" id="{4630CE95-8184-4592-9DE4-FC91DEBECE1B}"/>
              </a:ext>
            </a:extLst>
          </p:cNvPr>
          <p:cNvSpPr>
            <a:spLocks noChangeArrowheads="1"/>
          </p:cNvSpPr>
          <p:nvPr/>
        </p:nvSpPr>
        <p:spPr bwMode="auto">
          <a:xfrm>
            <a:off x="304800" y="2955765"/>
            <a:ext cx="4612640" cy="269319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 name="Rectangle 2">
            <a:extLst>
              <a:ext uri="{FF2B5EF4-FFF2-40B4-BE49-F238E27FC236}">
                <a16:creationId xmlns:a16="http://schemas.microsoft.com/office/drawing/2014/main" id="{6486AB4C-7139-4E19-8C3F-D6E5A0CE323D}"/>
              </a:ext>
            </a:extLst>
          </p:cNvPr>
          <p:cNvSpPr/>
          <p:nvPr/>
        </p:nvSpPr>
        <p:spPr>
          <a:xfrm>
            <a:off x="3058510" y="2696233"/>
            <a:ext cx="704193" cy="215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4805"/>
                                        </p:tgtEl>
                                        <p:attrNameLst>
                                          <p:attrName>style.visibility</p:attrName>
                                        </p:attrNameLst>
                                      </p:cBhvr>
                                      <p:to>
                                        <p:strVal val="visible"/>
                                      </p:to>
                                    </p:set>
                                    <p:anim calcmode="lin" valueType="num">
                                      <p:cBhvr>
                                        <p:cTn id="7" dur="500" fill="hold"/>
                                        <p:tgtEl>
                                          <p:spTgt spid="204805"/>
                                        </p:tgtEl>
                                        <p:attrNameLst>
                                          <p:attrName>ppt_w</p:attrName>
                                        </p:attrNameLst>
                                      </p:cBhvr>
                                      <p:tavLst>
                                        <p:tav tm="0">
                                          <p:val>
                                            <p:strVal val="#ppt_w*0.05"/>
                                          </p:val>
                                        </p:tav>
                                        <p:tav tm="100000">
                                          <p:val>
                                            <p:strVal val="#ppt_w"/>
                                          </p:val>
                                        </p:tav>
                                      </p:tavLst>
                                    </p:anim>
                                    <p:anim calcmode="lin" valueType="num">
                                      <p:cBhvr>
                                        <p:cTn id="8" dur="500" fill="hold"/>
                                        <p:tgtEl>
                                          <p:spTgt spid="204805"/>
                                        </p:tgtEl>
                                        <p:attrNameLst>
                                          <p:attrName>ppt_h</p:attrName>
                                        </p:attrNameLst>
                                      </p:cBhvr>
                                      <p:tavLst>
                                        <p:tav tm="0">
                                          <p:val>
                                            <p:strVal val="#ppt_h"/>
                                          </p:val>
                                        </p:tav>
                                        <p:tav tm="100000">
                                          <p:val>
                                            <p:strVal val="#ppt_h"/>
                                          </p:val>
                                        </p:tav>
                                      </p:tavLst>
                                    </p:anim>
                                    <p:anim calcmode="lin" valueType="num">
                                      <p:cBhvr>
                                        <p:cTn id="9" dur="500" fill="hold"/>
                                        <p:tgtEl>
                                          <p:spTgt spid="204805"/>
                                        </p:tgtEl>
                                        <p:attrNameLst>
                                          <p:attrName>ppt_x</p:attrName>
                                        </p:attrNameLst>
                                      </p:cBhvr>
                                      <p:tavLst>
                                        <p:tav tm="0">
                                          <p:val>
                                            <p:strVal val="#ppt_x-.2"/>
                                          </p:val>
                                        </p:tav>
                                        <p:tav tm="100000">
                                          <p:val>
                                            <p:strVal val="#ppt_x"/>
                                          </p:val>
                                        </p:tav>
                                      </p:tavLst>
                                    </p:anim>
                                    <p:anim calcmode="lin" valueType="num">
                                      <p:cBhvr>
                                        <p:cTn id="10" dur="500" fill="hold"/>
                                        <p:tgtEl>
                                          <p:spTgt spid="204805"/>
                                        </p:tgtEl>
                                        <p:attrNameLst>
                                          <p:attrName>ppt_y</p:attrName>
                                        </p:attrNameLst>
                                      </p:cBhvr>
                                      <p:tavLst>
                                        <p:tav tm="0">
                                          <p:val>
                                            <p:strVal val="#ppt_y"/>
                                          </p:val>
                                        </p:tav>
                                        <p:tav tm="100000">
                                          <p:val>
                                            <p:strVal val="#ppt_y"/>
                                          </p:val>
                                        </p:tav>
                                      </p:tavLst>
                                    </p:anim>
                                    <p:animEffect transition="in" filter="fade">
                                      <p:cBhvr>
                                        <p:cTn id="11" dur="500"/>
                                        <p:tgtEl>
                                          <p:spTgt spid="2048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3000" fill="hold"/>
                                        <p:tgtEl>
                                          <p:spTgt spid="2"/>
                                        </p:tgtEl>
                                        <p:attrNameLst>
                                          <p:attrName>ppt_w</p:attrName>
                                        </p:attrNameLst>
                                      </p:cBhvr>
                                      <p:tavLst>
                                        <p:tav tm="0">
                                          <p:val>
                                            <p:strVal val="#ppt_w*0.05"/>
                                          </p:val>
                                        </p:tav>
                                        <p:tav tm="100000">
                                          <p:val>
                                            <p:strVal val="#ppt_w"/>
                                          </p:val>
                                        </p:tav>
                                      </p:tavLst>
                                    </p:anim>
                                    <p:anim calcmode="lin" valueType="num">
                                      <p:cBhvr>
                                        <p:cTn id="17" dur="3000" fill="hold"/>
                                        <p:tgtEl>
                                          <p:spTgt spid="2"/>
                                        </p:tgtEl>
                                        <p:attrNameLst>
                                          <p:attrName>ppt_h</p:attrName>
                                        </p:attrNameLst>
                                      </p:cBhvr>
                                      <p:tavLst>
                                        <p:tav tm="0">
                                          <p:val>
                                            <p:strVal val="#ppt_h"/>
                                          </p:val>
                                        </p:tav>
                                        <p:tav tm="100000">
                                          <p:val>
                                            <p:strVal val="#ppt_h"/>
                                          </p:val>
                                        </p:tav>
                                      </p:tavLst>
                                    </p:anim>
                                    <p:anim calcmode="lin" valueType="num">
                                      <p:cBhvr>
                                        <p:cTn id="18" dur="3000" fill="hold"/>
                                        <p:tgtEl>
                                          <p:spTgt spid="2"/>
                                        </p:tgtEl>
                                        <p:attrNameLst>
                                          <p:attrName>ppt_x</p:attrName>
                                        </p:attrNameLst>
                                      </p:cBhvr>
                                      <p:tavLst>
                                        <p:tav tm="0">
                                          <p:val>
                                            <p:strVal val="#ppt_x-.2"/>
                                          </p:val>
                                        </p:tav>
                                        <p:tav tm="100000">
                                          <p:val>
                                            <p:strVal val="#ppt_x"/>
                                          </p:val>
                                        </p:tav>
                                      </p:tavLst>
                                    </p:anim>
                                    <p:anim calcmode="lin" valueType="num">
                                      <p:cBhvr>
                                        <p:cTn id="19" dur="3000" fill="hold"/>
                                        <p:tgtEl>
                                          <p:spTgt spid="2"/>
                                        </p:tgtEl>
                                        <p:attrNameLst>
                                          <p:attrName>ppt_y</p:attrName>
                                        </p:attrNameLst>
                                      </p:cBhvr>
                                      <p:tavLst>
                                        <p:tav tm="0">
                                          <p:val>
                                            <p:strVal val="#ppt_y"/>
                                          </p:val>
                                        </p:tav>
                                        <p:tav tm="100000">
                                          <p:val>
                                            <p:strVal val="#ppt_y"/>
                                          </p:val>
                                        </p:tav>
                                      </p:tavLst>
                                    </p:anim>
                                    <p:animEffect transition="in" filter="fade">
                                      <p:cBhvr>
                                        <p:cTn id="20" dur="3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04812"/>
                                        </p:tgtEl>
                                        <p:attrNameLst>
                                          <p:attrName>style.visibility</p:attrName>
                                        </p:attrNameLst>
                                      </p:cBhvr>
                                      <p:to>
                                        <p:strVal val="visible"/>
                                      </p:to>
                                    </p:set>
                                    <p:anim calcmode="lin" valueType="num">
                                      <p:cBhvr>
                                        <p:cTn id="25" dur="500" fill="hold"/>
                                        <p:tgtEl>
                                          <p:spTgt spid="204812"/>
                                        </p:tgtEl>
                                        <p:attrNameLst>
                                          <p:attrName>ppt_w</p:attrName>
                                        </p:attrNameLst>
                                      </p:cBhvr>
                                      <p:tavLst>
                                        <p:tav tm="0">
                                          <p:val>
                                            <p:fltVal val="0"/>
                                          </p:val>
                                        </p:tav>
                                        <p:tav tm="100000">
                                          <p:val>
                                            <p:strVal val="#ppt_w"/>
                                          </p:val>
                                        </p:tav>
                                      </p:tavLst>
                                    </p:anim>
                                    <p:anim calcmode="lin" valueType="num">
                                      <p:cBhvr>
                                        <p:cTn id="26" dur="500" fill="hold"/>
                                        <p:tgtEl>
                                          <p:spTgt spid="204812"/>
                                        </p:tgtEl>
                                        <p:attrNameLst>
                                          <p:attrName>ppt_h</p:attrName>
                                        </p:attrNameLst>
                                      </p:cBhvr>
                                      <p:tavLst>
                                        <p:tav tm="0">
                                          <p:val>
                                            <p:fltVal val="0"/>
                                          </p:val>
                                        </p:tav>
                                        <p:tav tm="100000">
                                          <p:val>
                                            <p:strVal val="#ppt_h"/>
                                          </p:val>
                                        </p:tav>
                                      </p:tavLst>
                                    </p:anim>
                                    <p:animEffect transition="in" filter="fade">
                                      <p:cBhvr>
                                        <p:cTn id="27" dur="500"/>
                                        <p:tgtEl>
                                          <p:spTgt spid="204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animBg="1"/>
      <p:bldP spid="2048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A38034-DCB6-429C-9DBC-E83020755006}"/>
              </a:ext>
            </a:extLst>
          </p:cNvPr>
          <p:cNvPicPr>
            <a:picLocks noChangeAspect="1"/>
          </p:cNvPicPr>
          <p:nvPr/>
        </p:nvPicPr>
        <p:blipFill>
          <a:blip r:embed="rId2"/>
          <a:stretch>
            <a:fillRect/>
          </a:stretch>
        </p:blipFill>
        <p:spPr>
          <a:xfrm>
            <a:off x="4276117" y="0"/>
            <a:ext cx="3639766" cy="6858000"/>
          </a:xfrm>
          <a:prstGeom prst="rect">
            <a:avLst/>
          </a:prstGeom>
        </p:spPr>
      </p:pic>
    </p:spTree>
    <p:extLst>
      <p:ext uri="{BB962C8B-B14F-4D97-AF65-F5344CB8AC3E}">
        <p14:creationId xmlns:p14="http://schemas.microsoft.com/office/powerpoint/2010/main" val="2070892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CA149-D175-2D45-A6FD-D964090BC9F7}"/>
              </a:ext>
            </a:extLst>
          </p:cNvPr>
          <p:cNvSpPr>
            <a:spLocks noGrp="1"/>
          </p:cNvSpPr>
          <p:nvPr>
            <p:ph type="title"/>
          </p:nvPr>
        </p:nvSpPr>
        <p:spPr/>
        <p:txBody>
          <a:bodyPr/>
          <a:lstStyle/>
          <a:p>
            <a:r>
              <a:rPr lang="en-US" dirty="0"/>
              <a:t>Misdirects our attention</a:t>
            </a:r>
          </a:p>
        </p:txBody>
      </p:sp>
      <p:sp>
        <p:nvSpPr>
          <p:cNvPr id="6" name="Content Placeholder 5">
            <a:extLst>
              <a:ext uri="{FF2B5EF4-FFF2-40B4-BE49-F238E27FC236}">
                <a16:creationId xmlns:a16="http://schemas.microsoft.com/office/drawing/2014/main" id="{BFF77967-4E85-104B-8348-34CBBF800D45}"/>
              </a:ext>
            </a:extLst>
          </p:cNvPr>
          <p:cNvSpPr>
            <a:spLocks noGrp="1"/>
          </p:cNvSpPr>
          <p:nvPr>
            <p:ph idx="1"/>
          </p:nvPr>
        </p:nvSpPr>
        <p:spPr/>
        <p:txBody>
          <a:bodyPr/>
          <a:lstStyle/>
          <a:p>
            <a:r>
              <a:rPr lang="en-US" dirty="0"/>
              <a:t>Small sliver of the problem.</a:t>
            </a:r>
          </a:p>
          <a:p>
            <a:r>
              <a:rPr lang="en-US" dirty="0"/>
              <a:t>Ignore root causes.</a:t>
            </a:r>
          </a:p>
          <a:p>
            <a:r>
              <a:rPr lang="en-US" dirty="0"/>
              <a:t>Submerge sexual violence that does not fit the archetype.</a:t>
            </a:r>
          </a:p>
          <a:p>
            <a:endParaRPr lang="en-US" dirty="0"/>
          </a:p>
        </p:txBody>
      </p:sp>
    </p:spTree>
    <p:extLst>
      <p:ext uri="{BB962C8B-B14F-4D97-AF65-F5344CB8AC3E}">
        <p14:creationId xmlns:p14="http://schemas.microsoft.com/office/powerpoint/2010/main" val="3850093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13BE25-E806-AE4E-97FE-921915F0A238}"/>
              </a:ext>
            </a:extLst>
          </p:cNvPr>
          <p:cNvSpPr>
            <a:spLocks noGrp="1"/>
          </p:cNvSpPr>
          <p:nvPr>
            <p:ph type="title"/>
          </p:nvPr>
        </p:nvSpPr>
        <p:spPr/>
        <p:txBody>
          <a:bodyPr/>
          <a:lstStyle/>
          <a:p>
            <a:r>
              <a:rPr lang="en-US" dirty="0"/>
              <a:t>Effective?  </a:t>
            </a:r>
          </a:p>
        </p:txBody>
      </p:sp>
      <p:sp>
        <p:nvSpPr>
          <p:cNvPr id="5" name="Text Placeholder 4">
            <a:extLst>
              <a:ext uri="{FF2B5EF4-FFF2-40B4-BE49-F238E27FC236}">
                <a16:creationId xmlns:a16="http://schemas.microsoft.com/office/drawing/2014/main" id="{BFF4F064-8118-FF4F-82D2-7666C565BEEB}"/>
              </a:ext>
            </a:extLst>
          </p:cNvPr>
          <p:cNvSpPr>
            <a:spLocks noGrp="1"/>
          </p:cNvSpPr>
          <p:nvPr>
            <p:ph type="body" idx="1"/>
          </p:nvPr>
        </p:nvSpPr>
        <p:spPr/>
        <p:txBody>
          <a:bodyPr/>
          <a:lstStyle/>
          <a:p>
            <a:r>
              <a:rPr lang="en-US" dirty="0"/>
              <a:t>Compared to what?</a:t>
            </a:r>
          </a:p>
        </p:txBody>
      </p:sp>
    </p:spTree>
    <p:extLst>
      <p:ext uri="{BB962C8B-B14F-4D97-AF65-F5344CB8AC3E}">
        <p14:creationId xmlns:p14="http://schemas.microsoft.com/office/powerpoint/2010/main" val="1334348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1EE5F9-2C0D-4C28-8C58-BB992693DB6F}"/>
              </a:ext>
            </a:extLst>
          </p:cNvPr>
          <p:cNvSpPr>
            <a:spLocks noGrp="1"/>
          </p:cNvSpPr>
          <p:nvPr>
            <p:ph type="title"/>
          </p:nvPr>
        </p:nvSpPr>
        <p:spPr/>
        <p:txBody>
          <a:bodyPr/>
          <a:lstStyle/>
          <a:p>
            <a:r>
              <a:rPr lang="en-US" dirty="0"/>
              <a:t>SORN - Effective?</a:t>
            </a:r>
          </a:p>
        </p:txBody>
      </p:sp>
      <p:sp>
        <p:nvSpPr>
          <p:cNvPr id="5" name="Content Placeholder 4">
            <a:extLst>
              <a:ext uri="{FF2B5EF4-FFF2-40B4-BE49-F238E27FC236}">
                <a16:creationId xmlns:a16="http://schemas.microsoft.com/office/drawing/2014/main" id="{31755E13-69B1-4A1F-864B-41C64CFCD4E2}"/>
              </a:ext>
            </a:extLst>
          </p:cNvPr>
          <p:cNvSpPr>
            <a:spLocks noGrp="1"/>
          </p:cNvSpPr>
          <p:nvPr>
            <p:ph idx="1"/>
          </p:nvPr>
        </p:nvSpPr>
        <p:spPr/>
        <p:txBody>
          <a:bodyPr/>
          <a:lstStyle/>
          <a:p>
            <a:r>
              <a:rPr lang="en-US" dirty="0"/>
              <a:t>Mixed results among studies on reduction of recidivism.</a:t>
            </a:r>
          </a:p>
          <a:p>
            <a:r>
              <a:rPr lang="en-US" dirty="0"/>
              <a:t>Some deterrent effect detected.</a:t>
            </a:r>
          </a:p>
          <a:p>
            <a:r>
              <a:rPr lang="en-US" dirty="0"/>
              <a:t>Some negative effect on criminal justice system behavior.</a:t>
            </a:r>
          </a:p>
          <a:p>
            <a:r>
              <a:rPr lang="en-US" dirty="0"/>
              <a:t>Clear statistical evidence of perverse increase in recidivism from aggressive laws.</a:t>
            </a:r>
          </a:p>
          <a:p>
            <a:r>
              <a:rPr lang="en-US" dirty="0"/>
              <a:t>Increase in recidivism may offset deterrent effect.</a:t>
            </a:r>
          </a:p>
          <a:p>
            <a:pPr lvl="1"/>
            <a:endParaRPr lang="en-US" dirty="0"/>
          </a:p>
          <a:p>
            <a:endParaRPr lang="en-US" dirty="0"/>
          </a:p>
        </p:txBody>
      </p:sp>
    </p:spTree>
    <p:extLst>
      <p:ext uri="{BB962C8B-B14F-4D97-AF65-F5344CB8AC3E}">
        <p14:creationId xmlns:p14="http://schemas.microsoft.com/office/powerpoint/2010/main" val="302389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D4E8C-9F17-433D-82DD-B09A3BD7D47F}"/>
              </a:ext>
            </a:extLst>
          </p:cNvPr>
          <p:cNvSpPr>
            <a:spLocks noGrp="1"/>
          </p:cNvSpPr>
          <p:nvPr>
            <p:ph type="title"/>
          </p:nvPr>
        </p:nvSpPr>
        <p:spPr/>
        <p:txBody>
          <a:bodyPr/>
          <a:lstStyle/>
          <a:p>
            <a:r>
              <a:rPr lang="en-US" dirty="0"/>
              <a:t>Notification may increase recidivism -</a:t>
            </a:r>
          </a:p>
        </p:txBody>
      </p:sp>
      <p:sp>
        <p:nvSpPr>
          <p:cNvPr id="5" name="Content Placeholder 4">
            <a:extLst>
              <a:ext uri="{FF2B5EF4-FFF2-40B4-BE49-F238E27FC236}">
                <a16:creationId xmlns:a16="http://schemas.microsoft.com/office/drawing/2014/main" id="{ACE24F1F-28DF-4D8F-A369-D73228A17FE6}"/>
              </a:ext>
            </a:extLst>
          </p:cNvPr>
          <p:cNvSpPr>
            <a:spLocks noGrp="1"/>
          </p:cNvSpPr>
          <p:nvPr>
            <p:ph sz="half" idx="1"/>
          </p:nvPr>
        </p:nvSpPr>
        <p:spPr/>
        <p:txBody>
          <a:bodyPr>
            <a:normAutofit fontScale="92500" lnSpcReduction="10000"/>
          </a:bodyPr>
          <a:lstStyle/>
          <a:p>
            <a:endParaRPr lang="en-US" dirty="0"/>
          </a:p>
        </p:txBody>
      </p:sp>
      <p:sp>
        <p:nvSpPr>
          <p:cNvPr id="6" name="Content Placeholder 5">
            <a:extLst>
              <a:ext uri="{FF2B5EF4-FFF2-40B4-BE49-F238E27FC236}">
                <a16:creationId xmlns:a16="http://schemas.microsoft.com/office/drawing/2014/main" id="{E67D0095-7425-42D2-AE30-7E340C80CDF7}"/>
              </a:ext>
            </a:extLst>
          </p:cNvPr>
          <p:cNvSpPr>
            <a:spLocks noGrp="1"/>
          </p:cNvSpPr>
          <p:nvPr>
            <p:ph sz="half" idx="2"/>
          </p:nvPr>
        </p:nvSpPr>
        <p:spPr/>
        <p:txBody>
          <a:bodyPr>
            <a:normAutofit fontScale="92500" lnSpcReduction="10000"/>
          </a:bodyPr>
          <a:lstStyle/>
          <a:p>
            <a:r>
              <a:rPr lang="en-US" dirty="0"/>
              <a:t>All else equal, publicly revealing the identity and criminal history of a released offender seems to increase the likelihood of his returning to crime. These results are highly statistically significant: it is unlikely that existing notification laws are reducing recidivism among registered offenders, and it is distinctly possible that these laws are making things worse (Prescott, 2012, p. 54).</a:t>
            </a:r>
          </a:p>
          <a:p>
            <a:endParaRPr lang="en-US" dirty="0"/>
          </a:p>
        </p:txBody>
      </p:sp>
      <p:pic>
        <p:nvPicPr>
          <p:cNvPr id="7" name="Picture 6">
            <a:extLst>
              <a:ext uri="{FF2B5EF4-FFF2-40B4-BE49-F238E27FC236}">
                <a16:creationId xmlns:a16="http://schemas.microsoft.com/office/drawing/2014/main" id="{DE46CE47-331B-4214-A8C1-A02AB0FCA510}"/>
              </a:ext>
            </a:extLst>
          </p:cNvPr>
          <p:cNvPicPr>
            <a:picLocks noChangeAspect="1"/>
          </p:cNvPicPr>
          <p:nvPr/>
        </p:nvPicPr>
        <p:blipFill>
          <a:blip r:embed="rId2"/>
          <a:stretch>
            <a:fillRect/>
          </a:stretch>
        </p:blipFill>
        <p:spPr>
          <a:xfrm>
            <a:off x="842413" y="2175254"/>
            <a:ext cx="5173174" cy="3112316"/>
          </a:xfrm>
          <a:prstGeom prst="rect">
            <a:avLst/>
          </a:prstGeom>
        </p:spPr>
      </p:pic>
    </p:spTree>
    <p:extLst>
      <p:ext uri="{BB962C8B-B14F-4D97-AF65-F5344CB8AC3E}">
        <p14:creationId xmlns:p14="http://schemas.microsoft.com/office/powerpoint/2010/main" val="2253315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33"/>
                </a:solidFill>
              </a:rPr>
              <a:t>MN Residency Restriction Study (2007)</a:t>
            </a:r>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rPr>
              <a:t>3,166 offenders released between 1990-2002</a:t>
            </a:r>
          </a:p>
          <a:p>
            <a:r>
              <a:rPr lang="en-US" sz="2800" b="1" dirty="0">
                <a:latin typeface="Calibri" panose="020F0502020204030204" pitchFamily="34" charset="0"/>
              </a:rPr>
              <a:t>224</a:t>
            </a:r>
            <a:r>
              <a:rPr lang="en-US" sz="2800" dirty="0">
                <a:latin typeface="Calibri" panose="020F0502020204030204" pitchFamily="34" charset="0"/>
              </a:rPr>
              <a:t> sexual reoffenses</a:t>
            </a:r>
            <a:endParaRPr lang="en-US" dirty="0">
              <a:latin typeface="Calibri" panose="020F0502020204030204" pitchFamily="34" charset="0"/>
            </a:endParaRPr>
          </a:p>
          <a:p>
            <a:r>
              <a:rPr lang="en-US" dirty="0">
                <a:latin typeface="Calibri" panose="020F0502020204030204" pitchFamily="34" charset="0"/>
              </a:rPr>
              <a:t>Residency restrictions would not have prevented any of these offenses</a:t>
            </a:r>
          </a:p>
          <a:p>
            <a:pPr marL="0" indent="0">
              <a:buNone/>
            </a:pPr>
            <a:endParaRPr lang="en-US" sz="2800" dirty="0">
              <a:latin typeface="Calibri" panose="020F0502020204030204" pitchFamily="34" charset="0"/>
            </a:endParaRPr>
          </a:p>
          <a:p>
            <a:pPr marL="0" indent="0" algn="ctr">
              <a:buNone/>
            </a:pPr>
            <a:r>
              <a:rPr lang="en-US" sz="2800" i="1" dirty="0">
                <a:latin typeface="Calibri" panose="020F0502020204030204" pitchFamily="34" charset="0"/>
              </a:rPr>
              <a:t>Not one of these offenses was related to the offender’s residential proximity to a school, daycare, or park</a:t>
            </a:r>
          </a:p>
          <a:p>
            <a:endParaRPr lang="en-US" sz="2800" dirty="0">
              <a:latin typeface="Calibri" panose="020F0502020204030204" pitchFamily="34" charset="0"/>
            </a:endParaRPr>
          </a:p>
        </p:txBody>
      </p:sp>
      <p:sp>
        <p:nvSpPr>
          <p:cNvPr id="4" name="Rectangle 3"/>
          <p:cNvSpPr/>
          <p:nvPr/>
        </p:nvSpPr>
        <p:spPr>
          <a:xfrm>
            <a:off x="4330837" y="6176963"/>
            <a:ext cx="3530325" cy="307777"/>
          </a:xfrm>
          <a:prstGeom prst="rect">
            <a:avLst/>
          </a:prstGeom>
        </p:spPr>
        <p:txBody>
          <a:bodyPr wrap="none">
            <a:spAutoFit/>
          </a:bodyPr>
          <a:lstStyle/>
          <a:p>
            <a:pPr algn="ctr"/>
            <a:r>
              <a:rPr lang="en-US" sz="1400" dirty="0"/>
              <a:t>(Minnesota Department of Corrections, 2007)</a:t>
            </a:r>
          </a:p>
        </p:txBody>
      </p:sp>
    </p:spTree>
    <p:extLst>
      <p:ext uri="{BB962C8B-B14F-4D97-AF65-F5344CB8AC3E}">
        <p14:creationId xmlns:p14="http://schemas.microsoft.com/office/powerpoint/2010/main" val="272147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28383-0ED5-4344-B473-36E9EC21D869}"/>
              </a:ext>
            </a:extLst>
          </p:cNvPr>
          <p:cNvSpPr>
            <a:spLocks noGrp="1"/>
          </p:cNvSpPr>
          <p:nvPr>
            <p:ph type="title"/>
          </p:nvPr>
        </p:nvSpPr>
        <p:spPr/>
        <p:txBody>
          <a:bodyPr/>
          <a:lstStyle/>
          <a:p>
            <a:r>
              <a:rPr lang="en-US" dirty="0"/>
              <a:t>Myths are dangerous</a:t>
            </a:r>
          </a:p>
        </p:txBody>
      </p:sp>
      <p:sp>
        <p:nvSpPr>
          <p:cNvPr id="5" name="Text Placeholder 4">
            <a:extLst>
              <a:ext uri="{FF2B5EF4-FFF2-40B4-BE49-F238E27FC236}">
                <a16:creationId xmlns:a16="http://schemas.microsoft.com/office/drawing/2014/main" id="{43853CD6-248A-46DF-9277-1D68F42D51BF}"/>
              </a:ext>
            </a:extLst>
          </p:cNvPr>
          <p:cNvSpPr>
            <a:spLocks noGrp="1"/>
          </p:cNvSpPr>
          <p:nvPr>
            <p:ph type="body" idx="1"/>
          </p:nvPr>
        </p:nvSpPr>
        <p:spPr/>
        <p:txBody>
          <a:bodyPr/>
          <a:lstStyle/>
          <a:p>
            <a:r>
              <a:rPr lang="en-US" dirty="0"/>
              <a:t>Misdirect our law and policy</a:t>
            </a:r>
          </a:p>
        </p:txBody>
      </p:sp>
    </p:spTree>
    <p:extLst>
      <p:ext uri="{BB962C8B-B14F-4D97-AF65-F5344CB8AC3E}">
        <p14:creationId xmlns:p14="http://schemas.microsoft.com/office/powerpoint/2010/main" val="3512597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11BA-32F8-8348-9F86-914AC1BB6BA0}"/>
              </a:ext>
            </a:extLst>
          </p:cNvPr>
          <p:cNvSpPr>
            <a:spLocks noGrp="1"/>
          </p:cNvSpPr>
          <p:nvPr>
            <p:ph type="title"/>
          </p:nvPr>
        </p:nvSpPr>
        <p:spPr/>
        <p:txBody>
          <a:bodyPr/>
          <a:lstStyle/>
          <a:p>
            <a:r>
              <a:rPr lang="en-US" dirty="0"/>
              <a:t>Other perverse consequences?</a:t>
            </a:r>
          </a:p>
        </p:txBody>
      </p:sp>
      <p:sp>
        <p:nvSpPr>
          <p:cNvPr id="3" name="Text Placeholder 2">
            <a:extLst>
              <a:ext uri="{FF2B5EF4-FFF2-40B4-BE49-F238E27FC236}">
                <a16:creationId xmlns:a16="http://schemas.microsoft.com/office/drawing/2014/main" id="{3A42C18D-CAAE-0E4F-8465-2138B8F15E7A}"/>
              </a:ext>
            </a:extLst>
          </p:cNvPr>
          <p:cNvSpPr>
            <a:spLocks noGrp="1"/>
          </p:cNvSpPr>
          <p:nvPr>
            <p:ph type="body" idx="1"/>
          </p:nvPr>
        </p:nvSpPr>
        <p:spPr/>
        <p:txBody>
          <a:bodyPr/>
          <a:lstStyle/>
          <a:p>
            <a:r>
              <a:rPr lang="en-US" dirty="0"/>
              <a:t>Do these policies do harm?</a:t>
            </a:r>
          </a:p>
        </p:txBody>
      </p:sp>
    </p:spTree>
    <p:extLst>
      <p:ext uri="{BB962C8B-B14F-4D97-AF65-F5344CB8AC3E}">
        <p14:creationId xmlns:p14="http://schemas.microsoft.com/office/powerpoint/2010/main" val="2139428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CC99B-FB8B-48BB-ACF2-F36389155DC7}"/>
              </a:ext>
            </a:extLst>
          </p:cNvPr>
          <p:cNvSpPr>
            <a:spLocks noGrp="1"/>
          </p:cNvSpPr>
          <p:nvPr>
            <p:ph type="title"/>
          </p:nvPr>
        </p:nvSpPr>
        <p:spPr/>
        <p:txBody>
          <a:bodyPr/>
          <a:lstStyle/>
          <a:p>
            <a:r>
              <a:rPr lang="en-US" dirty="0"/>
              <a:t>ATSA – depress reporting?</a:t>
            </a:r>
          </a:p>
        </p:txBody>
      </p:sp>
      <p:sp>
        <p:nvSpPr>
          <p:cNvPr id="6" name="Content Placeholder 5">
            <a:extLst>
              <a:ext uri="{FF2B5EF4-FFF2-40B4-BE49-F238E27FC236}">
                <a16:creationId xmlns:a16="http://schemas.microsoft.com/office/drawing/2014/main" id="{72BED9AB-6AC3-4DB4-B337-AB7422FCFEE7}"/>
              </a:ext>
            </a:extLst>
          </p:cNvPr>
          <p:cNvSpPr>
            <a:spLocks noGrp="1"/>
          </p:cNvSpPr>
          <p:nvPr>
            <p:ph sz="half" idx="2"/>
          </p:nvPr>
        </p:nvSpPr>
        <p:spPr/>
        <p:txBody>
          <a:bodyPr/>
          <a:lstStyle/>
          <a:p>
            <a:r>
              <a:rPr lang="en-US" dirty="0"/>
              <a:t>“It is important to consider whether or not the legislative policies currently enforced to manage known sex offenders might play a role in reducing the reporting of sexual abuse as opposed to there being an actual decline in the incidence of child sexual abuse”</a:t>
            </a:r>
          </a:p>
        </p:txBody>
      </p:sp>
      <p:pic>
        <p:nvPicPr>
          <p:cNvPr id="7" name="Content Placeholder 6">
            <a:extLst>
              <a:ext uri="{FF2B5EF4-FFF2-40B4-BE49-F238E27FC236}">
                <a16:creationId xmlns:a16="http://schemas.microsoft.com/office/drawing/2014/main" id="{2B95BDD1-C7CB-4C43-9F1E-A3F584B528AB}"/>
              </a:ext>
            </a:extLst>
          </p:cNvPr>
          <p:cNvPicPr>
            <a:picLocks noGrp="1" noChangeAspect="1"/>
          </p:cNvPicPr>
          <p:nvPr>
            <p:ph sz="half" idx="1"/>
          </p:nvPr>
        </p:nvPicPr>
        <p:blipFill>
          <a:blip r:embed="rId2"/>
          <a:stretch>
            <a:fillRect/>
          </a:stretch>
        </p:blipFill>
        <p:spPr>
          <a:xfrm>
            <a:off x="838200" y="1690688"/>
            <a:ext cx="5181600" cy="4246237"/>
          </a:xfrm>
          <a:prstGeom prst="rect">
            <a:avLst/>
          </a:prstGeom>
        </p:spPr>
      </p:pic>
    </p:spTree>
    <p:extLst>
      <p:ext uri="{BB962C8B-B14F-4D97-AF65-F5344CB8AC3E}">
        <p14:creationId xmlns:p14="http://schemas.microsoft.com/office/powerpoint/2010/main" val="1805799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0C7037E8-E506-4357-A60D-E58974245A7C}"/>
              </a:ext>
            </a:extLst>
          </p:cNvPr>
          <p:cNvGraphicFramePr>
            <a:graphicFrameLocks noGrp="1"/>
          </p:cNvGraphicFramePr>
          <p:nvPr>
            <p:extLst>
              <p:ext uri="{D42A27DB-BD31-4B8C-83A1-F6EECF244321}">
                <p14:modId xmlns:p14="http://schemas.microsoft.com/office/powerpoint/2010/main" val="1988927092"/>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830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9F6EC-FEFA-413A-931C-EAA9F5482BDC}"/>
              </a:ext>
            </a:extLst>
          </p:cNvPr>
          <p:cNvPicPr>
            <a:picLocks noChangeAspect="1"/>
          </p:cNvPicPr>
          <p:nvPr/>
        </p:nvPicPr>
        <p:blipFill>
          <a:blip r:embed="rId2"/>
          <a:stretch>
            <a:fillRect/>
          </a:stretch>
        </p:blipFill>
        <p:spPr>
          <a:xfrm>
            <a:off x="964688" y="0"/>
            <a:ext cx="10262623" cy="6858000"/>
          </a:xfrm>
          <a:prstGeom prst="rect">
            <a:avLst/>
          </a:prstGeom>
        </p:spPr>
      </p:pic>
    </p:spTree>
    <p:extLst>
      <p:ext uri="{BB962C8B-B14F-4D97-AF65-F5344CB8AC3E}">
        <p14:creationId xmlns:p14="http://schemas.microsoft.com/office/powerpoint/2010/main" val="906373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7C2E08-9D95-4AC0-AAE8-87D0AC0D443D}"/>
              </a:ext>
            </a:extLst>
          </p:cNvPr>
          <p:cNvPicPr>
            <a:picLocks noChangeAspect="1"/>
          </p:cNvPicPr>
          <p:nvPr/>
        </p:nvPicPr>
        <p:blipFill>
          <a:blip r:embed="rId2"/>
          <a:stretch>
            <a:fillRect/>
          </a:stretch>
        </p:blipFill>
        <p:spPr>
          <a:xfrm>
            <a:off x="0" y="724057"/>
            <a:ext cx="12192000" cy="5409886"/>
          </a:xfrm>
          <a:prstGeom prst="rect">
            <a:avLst/>
          </a:prstGeom>
        </p:spPr>
      </p:pic>
    </p:spTree>
    <p:extLst>
      <p:ext uri="{BB962C8B-B14F-4D97-AF65-F5344CB8AC3E}">
        <p14:creationId xmlns:p14="http://schemas.microsoft.com/office/powerpoint/2010/main" val="2147797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0962-F7E4-A541-B9B5-8D1886215D01}"/>
              </a:ext>
            </a:extLst>
          </p:cNvPr>
          <p:cNvSpPr>
            <a:spLocks noGrp="1"/>
          </p:cNvSpPr>
          <p:nvPr>
            <p:ph type="title"/>
          </p:nvPr>
        </p:nvSpPr>
        <p:spPr/>
        <p:txBody>
          <a:bodyPr/>
          <a:lstStyle/>
          <a:p>
            <a:r>
              <a:rPr lang="en-US" dirty="0"/>
              <a:t>Allocation of resources.</a:t>
            </a:r>
          </a:p>
        </p:txBody>
      </p:sp>
      <p:sp>
        <p:nvSpPr>
          <p:cNvPr id="3" name="Text Placeholder 2">
            <a:extLst>
              <a:ext uri="{FF2B5EF4-FFF2-40B4-BE49-F238E27FC236}">
                <a16:creationId xmlns:a16="http://schemas.microsoft.com/office/drawing/2014/main" id="{A47DCE4A-36B4-3C41-888B-4623A84105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3692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7462FB-38E3-4C1F-B58C-A43F539B601D}"/>
              </a:ext>
            </a:extLst>
          </p:cNvPr>
          <p:cNvPicPr>
            <a:picLocks noChangeAspect="1"/>
          </p:cNvPicPr>
          <p:nvPr/>
        </p:nvPicPr>
        <p:blipFill>
          <a:blip r:embed="rId2"/>
          <a:stretch>
            <a:fillRect/>
          </a:stretch>
        </p:blipFill>
        <p:spPr>
          <a:xfrm>
            <a:off x="0" y="1642772"/>
            <a:ext cx="6550723" cy="3293211"/>
          </a:xfrm>
          <a:prstGeom prst="rect">
            <a:avLst/>
          </a:prstGeom>
        </p:spPr>
      </p:pic>
      <p:sp>
        <p:nvSpPr>
          <p:cNvPr id="6" name="Title 5">
            <a:extLst>
              <a:ext uri="{FF2B5EF4-FFF2-40B4-BE49-F238E27FC236}">
                <a16:creationId xmlns:a16="http://schemas.microsoft.com/office/drawing/2014/main" id="{BB0C8C80-CE45-45BA-8827-9B2DE271054E}"/>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215F5307-1541-4D7A-8000-5E34CA2E39B6}"/>
              </a:ext>
            </a:extLst>
          </p:cNvPr>
          <p:cNvSpPr>
            <a:spLocks noGrp="1"/>
          </p:cNvSpPr>
          <p:nvPr>
            <p:ph sz="half" idx="2"/>
          </p:nvPr>
        </p:nvSpPr>
        <p:spPr/>
        <p:txBody>
          <a:bodyPr/>
          <a:lstStyle/>
          <a:p>
            <a:r>
              <a:rPr lang="en-US" dirty="0"/>
              <a:t>Rigorous study.</a:t>
            </a:r>
          </a:p>
          <a:p>
            <a:r>
              <a:rPr lang="en-US" dirty="0"/>
              <a:t>Reduced incidence of both sexual assault and rape (by 50%).</a:t>
            </a:r>
          </a:p>
          <a:p>
            <a:endParaRPr lang="en-US" dirty="0"/>
          </a:p>
        </p:txBody>
      </p:sp>
    </p:spTree>
    <p:extLst>
      <p:ext uri="{BB962C8B-B14F-4D97-AF65-F5344CB8AC3E}">
        <p14:creationId xmlns:p14="http://schemas.microsoft.com/office/powerpoint/2010/main" val="2862255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A24AA-9E0F-4B31-A9FA-C71E6A437C7C}"/>
              </a:ext>
            </a:extLst>
          </p:cNvPr>
          <p:cNvPicPr>
            <a:picLocks noChangeAspect="1"/>
          </p:cNvPicPr>
          <p:nvPr/>
        </p:nvPicPr>
        <p:blipFill>
          <a:blip r:embed="rId2"/>
          <a:stretch>
            <a:fillRect/>
          </a:stretch>
        </p:blipFill>
        <p:spPr>
          <a:xfrm>
            <a:off x="1395412" y="1252537"/>
            <a:ext cx="9401175" cy="4352925"/>
          </a:xfrm>
          <a:prstGeom prst="rect">
            <a:avLst/>
          </a:prstGeom>
        </p:spPr>
      </p:pic>
    </p:spTree>
    <p:extLst>
      <p:ext uri="{BB962C8B-B14F-4D97-AF65-F5344CB8AC3E}">
        <p14:creationId xmlns:p14="http://schemas.microsoft.com/office/powerpoint/2010/main" val="1527639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0BBE-310B-4C04-A6F8-4E44C4F9A8A9}"/>
              </a:ext>
            </a:extLst>
          </p:cNvPr>
          <p:cNvSpPr>
            <a:spLocks noGrp="1"/>
          </p:cNvSpPr>
          <p:nvPr>
            <p:ph type="title"/>
          </p:nvPr>
        </p:nvSpPr>
        <p:spPr/>
        <p:txBody>
          <a:bodyPr/>
          <a:lstStyle/>
          <a:p>
            <a:r>
              <a:rPr lang="en-US" dirty="0"/>
              <a:t>Domestic Violence Prevention and Services</a:t>
            </a:r>
          </a:p>
        </p:txBody>
      </p:sp>
      <p:sp>
        <p:nvSpPr>
          <p:cNvPr id="3" name="Content Placeholder 2">
            <a:extLst>
              <a:ext uri="{FF2B5EF4-FFF2-40B4-BE49-F238E27FC236}">
                <a16:creationId xmlns:a16="http://schemas.microsoft.com/office/drawing/2014/main" id="{97687540-8B9C-41E5-82F7-1BE205511C9E}"/>
              </a:ext>
            </a:extLst>
          </p:cNvPr>
          <p:cNvSpPr>
            <a:spLocks noGrp="1"/>
          </p:cNvSpPr>
          <p:nvPr>
            <p:ph idx="1"/>
          </p:nvPr>
        </p:nvSpPr>
        <p:spPr/>
        <p:txBody>
          <a:bodyPr/>
          <a:lstStyle/>
          <a:p>
            <a:r>
              <a:rPr lang="en-US" dirty="0"/>
              <a:t>CT Coalition Against Domestic Violence:</a:t>
            </a:r>
          </a:p>
          <a:p>
            <a:r>
              <a:rPr lang="en-US" dirty="0"/>
              <a:t>246 intimate partner homicides in CT between 2000 and 2017.</a:t>
            </a:r>
          </a:p>
          <a:p>
            <a:r>
              <a:rPr lang="en-US" dirty="0"/>
              <a:t>8% cut in staff; double digit increase in service demand.</a:t>
            </a:r>
          </a:p>
          <a:p>
            <a:r>
              <a:rPr lang="en-US" dirty="0"/>
              <a:t>“There is great concern about the prospect of additional cuts at both a state and federal level.”</a:t>
            </a:r>
          </a:p>
          <a:p>
            <a:endParaRPr lang="en-US" dirty="0"/>
          </a:p>
        </p:txBody>
      </p:sp>
    </p:spTree>
    <p:extLst>
      <p:ext uri="{BB962C8B-B14F-4D97-AF65-F5344CB8AC3E}">
        <p14:creationId xmlns:p14="http://schemas.microsoft.com/office/powerpoint/2010/main" val="1579672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492CE5-7DA5-4BE0-BD1B-D28C1FB1CFA9}"/>
              </a:ext>
            </a:extLst>
          </p:cNvPr>
          <p:cNvPicPr>
            <a:picLocks noChangeAspect="1"/>
          </p:cNvPicPr>
          <p:nvPr/>
        </p:nvPicPr>
        <p:blipFill>
          <a:blip r:embed="rId2"/>
          <a:stretch>
            <a:fillRect/>
          </a:stretch>
        </p:blipFill>
        <p:spPr>
          <a:xfrm>
            <a:off x="414337" y="1571625"/>
            <a:ext cx="11363325" cy="3714750"/>
          </a:xfrm>
          <a:prstGeom prst="rect">
            <a:avLst/>
          </a:prstGeom>
        </p:spPr>
      </p:pic>
    </p:spTree>
    <p:extLst>
      <p:ext uri="{BB962C8B-B14F-4D97-AF65-F5344CB8AC3E}">
        <p14:creationId xmlns:p14="http://schemas.microsoft.com/office/powerpoint/2010/main" val="215494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8EB066-F4AD-4328-889E-37C240655127}"/>
              </a:ext>
            </a:extLst>
          </p:cNvPr>
          <p:cNvSpPr>
            <a:spLocks noGrp="1"/>
          </p:cNvSpPr>
          <p:nvPr>
            <p:ph type="title"/>
          </p:nvPr>
        </p:nvSpPr>
        <p:spPr/>
        <p:txBody>
          <a:bodyPr/>
          <a:lstStyle/>
          <a:p>
            <a:r>
              <a:rPr lang="en-US" dirty="0"/>
              <a:t>Myths are dangerous</a:t>
            </a:r>
          </a:p>
        </p:txBody>
      </p:sp>
      <p:sp>
        <p:nvSpPr>
          <p:cNvPr id="5" name="Content Placeholder 4">
            <a:extLst>
              <a:ext uri="{FF2B5EF4-FFF2-40B4-BE49-F238E27FC236}">
                <a16:creationId xmlns:a16="http://schemas.microsoft.com/office/drawing/2014/main" id="{DD7056B1-4EF3-4715-9B99-EB7139FB8C17}"/>
              </a:ext>
            </a:extLst>
          </p:cNvPr>
          <p:cNvSpPr>
            <a:spLocks noGrp="1"/>
          </p:cNvSpPr>
          <p:nvPr>
            <p:ph sz="half" idx="1"/>
          </p:nvPr>
        </p:nvSpPr>
        <p:spPr/>
        <p:txBody>
          <a:bodyPr/>
          <a:lstStyle/>
          <a:p>
            <a:r>
              <a:rPr lang="en-US" dirty="0"/>
              <a:t>Rape myths</a:t>
            </a:r>
          </a:p>
          <a:p>
            <a:r>
              <a:rPr lang="en-US" dirty="0"/>
              <a:t>Sex offender myths</a:t>
            </a:r>
          </a:p>
        </p:txBody>
      </p:sp>
      <p:pic>
        <p:nvPicPr>
          <p:cNvPr id="7" name="Content Placeholder 6">
            <a:extLst>
              <a:ext uri="{FF2B5EF4-FFF2-40B4-BE49-F238E27FC236}">
                <a16:creationId xmlns:a16="http://schemas.microsoft.com/office/drawing/2014/main" id="{81E5DC22-043F-45D6-A098-23EFB003D10E}"/>
              </a:ext>
            </a:extLst>
          </p:cNvPr>
          <p:cNvPicPr>
            <a:picLocks noGrp="1" noChangeAspect="1"/>
          </p:cNvPicPr>
          <p:nvPr>
            <p:ph sz="half" idx="2"/>
          </p:nvPr>
        </p:nvPicPr>
        <p:blipFill>
          <a:blip r:embed="rId2"/>
          <a:stretch>
            <a:fillRect/>
          </a:stretch>
        </p:blipFill>
        <p:spPr>
          <a:xfrm>
            <a:off x="6197602" y="1080118"/>
            <a:ext cx="5384800" cy="3723617"/>
          </a:xfrm>
          <a:prstGeom prst="rect">
            <a:avLst/>
          </a:prstGeom>
        </p:spPr>
      </p:pic>
    </p:spTree>
    <p:extLst>
      <p:ext uri="{BB962C8B-B14F-4D97-AF65-F5344CB8AC3E}">
        <p14:creationId xmlns:p14="http://schemas.microsoft.com/office/powerpoint/2010/main" val="34256725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7226D-0033-4452-AB25-8C1D2A177AF0}"/>
              </a:ext>
            </a:extLst>
          </p:cNvPr>
          <p:cNvPicPr>
            <a:picLocks noChangeAspect="1"/>
          </p:cNvPicPr>
          <p:nvPr/>
        </p:nvPicPr>
        <p:blipFill>
          <a:blip r:embed="rId2"/>
          <a:stretch>
            <a:fillRect/>
          </a:stretch>
        </p:blipFill>
        <p:spPr>
          <a:xfrm>
            <a:off x="661618" y="1174858"/>
            <a:ext cx="11401425" cy="4810125"/>
          </a:xfrm>
          <a:prstGeom prst="rect">
            <a:avLst/>
          </a:prstGeom>
        </p:spPr>
      </p:pic>
      <p:sp>
        <p:nvSpPr>
          <p:cNvPr id="3" name="Oval 2">
            <a:extLst>
              <a:ext uri="{FF2B5EF4-FFF2-40B4-BE49-F238E27FC236}">
                <a16:creationId xmlns:a16="http://schemas.microsoft.com/office/drawing/2014/main" id="{D0709008-D517-411A-98B2-467440038D3A}"/>
              </a:ext>
            </a:extLst>
          </p:cNvPr>
          <p:cNvSpPr/>
          <p:nvPr/>
        </p:nvSpPr>
        <p:spPr>
          <a:xfrm>
            <a:off x="390618" y="3651682"/>
            <a:ext cx="2787588" cy="5504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B2FA439-648F-420A-B13E-5C57E9A78EBE}"/>
              </a:ext>
            </a:extLst>
          </p:cNvPr>
          <p:cNvSpPr/>
          <p:nvPr/>
        </p:nvSpPr>
        <p:spPr>
          <a:xfrm>
            <a:off x="2336307" y="2380695"/>
            <a:ext cx="2787588" cy="5504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019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DDFF87-8FEC-4BA4-8A7F-290858E89AFF}"/>
              </a:ext>
            </a:extLst>
          </p:cNvPr>
          <p:cNvPicPr>
            <a:picLocks noChangeAspect="1"/>
          </p:cNvPicPr>
          <p:nvPr/>
        </p:nvPicPr>
        <p:blipFill>
          <a:blip r:embed="rId2"/>
          <a:stretch>
            <a:fillRect/>
          </a:stretch>
        </p:blipFill>
        <p:spPr>
          <a:xfrm>
            <a:off x="0" y="212476"/>
            <a:ext cx="12192000" cy="6433048"/>
          </a:xfrm>
          <a:prstGeom prst="rect">
            <a:avLst/>
          </a:prstGeom>
        </p:spPr>
      </p:pic>
    </p:spTree>
    <p:extLst>
      <p:ext uri="{BB962C8B-B14F-4D97-AF65-F5344CB8AC3E}">
        <p14:creationId xmlns:p14="http://schemas.microsoft.com/office/powerpoint/2010/main" val="682977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C568FB-D079-479C-BDE5-17BAB0B812B8}"/>
              </a:ext>
            </a:extLst>
          </p:cNvPr>
          <p:cNvPicPr>
            <a:picLocks noChangeAspect="1"/>
          </p:cNvPicPr>
          <p:nvPr/>
        </p:nvPicPr>
        <p:blipFill>
          <a:blip r:embed="rId2"/>
          <a:stretch>
            <a:fillRect/>
          </a:stretch>
        </p:blipFill>
        <p:spPr>
          <a:xfrm>
            <a:off x="1033462" y="1095375"/>
            <a:ext cx="10125075" cy="4667250"/>
          </a:xfrm>
          <a:prstGeom prst="rect">
            <a:avLst/>
          </a:prstGeom>
        </p:spPr>
      </p:pic>
    </p:spTree>
    <p:extLst>
      <p:ext uri="{BB962C8B-B14F-4D97-AF65-F5344CB8AC3E}">
        <p14:creationId xmlns:p14="http://schemas.microsoft.com/office/powerpoint/2010/main" val="2018183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6">
            <a:extLst>
              <a:ext uri="{FF2B5EF4-FFF2-40B4-BE49-F238E27FC236}">
                <a16:creationId xmlns:a16="http://schemas.microsoft.com/office/drawing/2014/main" id="{062E1685-A139-424A-AFC7-410E615EF427}"/>
              </a:ext>
            </a:extLst>
          </p:cNvPr>
          <p:cNvSpPr>
            <a:spLocks noGrp="1" noChangeArrowheads="1"/>
          </p:cNvSpPr>
          <p:nvPr>
            <p:ph type="title"/>
          </p:nvPr>
        </p:nvSpPr>
        <p:spPr/>
        <p:txBody>
          <a:bodyPr/>
          <a:lstStyle/>
          <a:p>
            <a:r>
              <a:rPr lang="en-US" altLang="en-US"/>
              <a:t>Public health approach</a:t>
            </a:r>
          </a:p>
        </p:txBody>
      </p:sp>
      <p:sp>
        <p:nvSpPr>
          <p:cNvPr id="47107" name="Content Placeholder 7">
            <a:extLst>
              <a:ext uri="{FF2B5EF4-FFF2-40B4-BE49-F238E27FC236}">
                <a16:creationId xmlns:a16="http://schemas.microsoft.com/office/drawing/2014/main" id="{22E1E036-A2C7-4686-9D0B-E282DC0DD79D}"/>
              </a:ext>
            </a:extLst>
          </p:cNvPr>
          <p:cNvSpPr>
            <a:spLocks noGrp="1" noChangeArrowheads="1"/>
          </p:cNvSpPr>
          <p:nvPr>
            <p:ph idx="1"/>
          </p:nvPr>
        </p:nvSpPr>
        <p:spPr/>
        <p:txBody>
          <a:bodyPr/>
          <a:lstStyle/>
          <a:p>
            <a:r>
              <a:rPr lang="en-US" altLang="en-US" dirty="0"/>
              <a:t>Comprehensive and systematic</a:t>
            </a:r>
          </a:p>
          <a:p>
            <a:pPr lvl="1"/>
            <a:r>
              <a:rPr lang="en-US" altLang="en-US" dirty="0"/>
              <a:t>Primary, secondary and tertiary</a:t>
            </a:r>
          </a:p>
          <a:p>
            <a:r>
              <a:rPr lang="en-US" altLang="en-US" dirty="0"/>
              <a:t>Seek root causes</a:t>
            </a:r>
          </a:p>
          <a:p>
            <a:r>
              <a:rPr lang="en-US" altLang="en-US" dirty="0"/>
              <a:t>Evidence-based</a:t>
            </a:r>
          </a:p>
          <a:p>
            <a:r>
              <a:rPr lang="en-US" altLang="en-US" dirty="0"/>
              <a:t>Assess</a:t>
            </a:r>
          </a:p>
          <a:p>
            <a:r>
              <a:rPr lang="en-US" altLang="en-US" dirty="0"/>
              <a:t>Replicate best practices</a:t>
            </a:r>
          </a:p>
        </p:txBody>
      </p:sp>
    </p:spTree>
    <p:extLst>
      <p:ext uri="{BB962C8B-B14F-4D97-AF65-F5344CB8AC3E}">
        <p14:creationId xmlns:p14="http://schemas.microsoft.com/office/powerpoint/2010/main" val="2877324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F443-E0B7-4EA9-B9FC-C250E080A3E6}"/>
              </a:ext>
            </a:extLst>
          </p:cNvPr>
          <p:cNvSpPr>
            <a:spLocks noGrp="1"/>
          </p:cNvSpPr>
          <p:nvPr>
            <p:ph type="title"/>
          </p:nvPr>
        </p:nvSpPr>
        <p:spPr/>
        <p:txBody>
          <a:bodyPr/>
          <a:lstStyle/>
          <a:p>
            <a:r>
              <a:rPr lang="en-US" dirty="0"/>
              <a:t>Public health approach</a:t>
            </a:r>
          </a:p>
        </p:txBody>
      </p:sp>
      <p:sp>
        <p:nvSpPr>
          <p:cNvPr id="3" name="Content Placeholder 2">
            <a:extLst>
              <a:ext uri="{FF2B5EF4-FFF2-40B4-BE49-F238E27FC236}">
                <a16:creationId xmlns:a16="http://schemas.microsoft.com/office/drawing/2014/main" id="{E3E0E883-488A-4FA0-9889-0A31D53DB30E}"/>
              </a:ext>
            </a:extLst>
          </p:cNvPr>
          <p:cNvSpPr>
            <a:spLocks noGrp="1"/>
          </p:cNvSpPr>
          <p:nvPr>
            <p:ph idx="1"/>
          </p:nvPr>
        </p:nvSpPr>
        <p:spPr/>
        <p:txBody>
          <a:bodyPr/>
          <a:lstStyle/>
          <a:p>
            <a:r>
              <a:rPr lang="en-US" dirty="0"/>
              <a:t>“If a strategy is widely implemented, even a small effect on perpetration behavior may have a large impact.” </a:t>
            </a:r>
            <a:r>
              <a:rPr lang="en-US" dirty="0" err="1"/>
              <a:t>DeGue</a:t>
            </a:r>
            <a:r>
              <a:rPr lang="en-US" dirty="0"/>
              <a:t> et al. (2014).</a:t>
            </a:r>
          </a:p>
        </p:txBody>
      </p:sp>
    </p:spTree>
    <p:extLst>
      <p:ext uri="{BB962C8B-B14F-4D97-AF65-F5344CB8AC3E}">
        <p14:creationId xmlns:p14="http://schemas.microsoft.com/office/powerpoint/2010/main" val="482324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1C5E-9CE6-4458-88EE-D020F588DA3C}"/>
              </a:ext>
            </a:extLst>
          </p:cNvPr>
          <p:cNvSpPr>
            <a:spLocks noGrp="1"/>
          </p:cNvSpPr>
          <p:nvPr>
            <p:ph type="title"/>
          </p:nvPr>
        </p:nvSpPr>
        <p:spPr/>
        <p:txBody>
          <a:bodyPr/>
          <a:lstStyle/>
          <a:p>
            <a:r>
              <a:rPr lang="en-US" dirty="0"/>
              <a:t>Thought experiment</a:t>
            </a:r>
          </a:p>
        </p:txBody>
      </p:sp>
      <p:sp>
        <p:nvSpPr>
          <p:cNvPr id="5" name="Content Placeholder 4">
            <a:extLst>
              <a:ext uri="{FF2B5EF4-FFF2-40B4-BE49-F238E27FC236}">
                <a16:creationId xmlns:a16="http://schemas.microsoft.com/office/drawing/2014/main" id="{A17C8223-CB7E-4ECF-92C7-64895A4FD756}"/>
              </a:ext>
            </a:extLst>
          </p:cNvPr>
          <p:cNvSpPr>
            <a:spLocks noGrp="1"/>
          </p:cNvSpPr>
          <p:nvPr>
            <p:ph sz="half" idx="2"/>
          </p:nvPr>
        </p:nvSpPr>
        <p:spPr/>
        <p:txBody>
          <a:bodyPr/>
          <a:lstStyle/>
          <a:p>
            <a:r>
              <a:rPr lang="en-US" dirty="0"/>
              <a:t>Suppose 1000 arrests/year.</a:t>
            </a:r>
          </a:p>
          <a:p>
            <a:r>
              <a:rPr lang="en-US" dirty="0"/>
              <a:t>Two choices:</a:t>
            </a:r>
          </a:p>
          <a:p>
            <a:pPr lvl="1"/>
            <a:r>
              <a:rPr lang="en-US" dirty="0"/>
              <a:t>Reduce recidivism by 10%</a:t>
            </a:r>
          </a:p>
          <a:p>
            <a:pPr lvl="1"/>
            <a:r>
              <a:rPr lang="en-US" dirty="0"/>
              <a:t>Reduce first-time offending by 1%.</a:t>
            </a:r>
          </a:p>
          <a:p>
            <a:r>
              <a:rPr lang="en-US" dirty="0"/>
              <a:t>Recidivist:  1000*5% = 50</a:t>
            </a:r>
          </a:p>
          <a:p>
            <a:r>
              <a:rPr lang="en-US" dirty="0"/>
              <a:t>10% reduction:  5</a:t>
            </a:r>
          </a:p>
          <a:p>
            <a:r>
              <a:rPr lang="en-US" dirty="0"/>
              <a:t>First-time = 950</a:t>
            </a:r>
          </a:p>
          <a:p>
            <a:r>
              <a:rPr lang="en-US" dirty="0"/>
              <a:t>1% reduction = 9.5</a:t>
            </a:r>
          </a:p>
        </p:txBody>
      </p:sp>
      <p:graphicFrame>
        <p:nvGraphicFramePr>
          <p:cNvPr id="6" name="Content Placeholder 7">
            <a:extLst>
              <a:ext uri="{FF2B5EF4-FFF2-40B4-BE49-F238E27FC236}">
                <a16:creationId xmlns:a16="http://schemas.microsoft.com/office/drawing/2014/main" id="{07AE1C77-6031-49FB-BCBA-C681ED185159}"/>
              </a:ext>
            </a:extLst>
          </p:cNvPr>
          <p:cNvGraphicFramePr>
            <a:graphicFrameLocks/>
          </p:cNvGraphicFramePr>
          <p:nvPr>
            <p:extLst>
              <p:ext uri="{D42A27DB-BD31-4B8C-83A1-F6EECF244321}">
                <p14:modId xmlns:p14="http://schemas.microsoft.com/office/powerpoint/2010/main" val="2676895467"/>
              </p:ext>
            </p:extLst>
          </p:nvPr>
        </p:nvGraphicFramePr>
        <p:xfrm>
          <a:off x="481725" y="1553592"/>
          <a:ext cx="5614275" cy="4492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1575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900364F-392D-4335-9CD7-5361D74EA7E9}"/>
              </a:ext>
            </a:extLst>
          </p:cNvPr>
          <p:cNvSpPr>
            <a:spLocks noGrp="1" noChangeArrowheads="1"/>
          </p:cNvSpPr>
          <p:nvPr>
            <p:ph type="title"/>
          </p:nvPr>
        </p:nvSpPr>
        <p:spPr/>
        <p:txBody>
          <a:bodyPr/>
          <a:lstStyle/>
          <a:p>
            <a:r>
              <a:rPr lang="en-US" altLang="en-US"/>
              <a:t>Our current frames push us far downstream</a:t>
            </a:r>
            <a:br>
              <a:rPr lang="en-US" altLang="en-US"/>
            </a:br>
            <a:endParaRPr lang="en-US" altLang="en-US"/>
          </a:p>
        </p:txBody>
      </p:sp>
      <p:sp>
        <p:nvSpPr>
          <p:cNvPr id="45059" name="Text Placeholder 3">
            <a:extLst>
              <a:ext uri="{FF2B5EF4-FFF2-40B4-BE49-F238E27FC236}">
                <a16:creationId xmlns:a16="http://schemas.microsoft.com/office/drawing/2014/main" id="{62492DD4-D2ED-4930-BB95-3BD19FF7D323}"/>
              </a:ext>
            </a:extLst>
          </p:cNvPr>
          <p:cNvSpPr>
            <a:spLocks noGrp="1" noChangeArrowheads="1"/>
          </p:cNvSpPr>
          <p:nvPr>
            <p:ph type="body" idx="1"/>
          </p:nvPr>
        </p:nvSpPr>
        <p:spPr/>
        <p:txBody>
          <a:bodyPr/>
          <a:lstStyle/>
          <a:p>
            <a:r>
              <a:rPr lang="en-US" altLang="en-US"/>
              <a:t>Current frames</a:t>
            </a:r>
          </a:p>
        </p:txBody>
      </p:sp>
      <p:sp>
        <p:nvSpPr>
          <p:cNvPr id="45060" name="Content Placeholder 3">
            <a:extLst>
              <a:ext uri="{FF2B5EF4-FFF2-40B4-BE49-F238E27FC236}">
                <a16:creationId xmlns:a16="http://schemas.microsoft.com/office/drawing/2014/main" id="{AC063D2E-FDC3-47F0-A291-BA7EEEAC0A30}"/>
              </a:ext>
            </a:extLst>
          </p:cNvPr>
          <p:cNvSpPr>
            <a:spLocks noGrp="1" noChangeArrowheads="1"/>
          </p:cNvSpPr>
          <p:nvPr>
            <p:ph sz="half" idx="2"/>
          </p:nvPr>
        </p:nvSpPr>
        <p:spPr/>
        <p:txBody>
          <a:bodyPr>
            <a:normAutofit lnSpcReduction="10000"/>
          </a:bodyPr>
          <a:lstStyle/>
          <a:p>
            <a:r>
              <a:rPr lang="en-US" altLang="en-US" dirty="0"/>
              <a:t>Recidivism</a:t>
            </a:r>
          </a:p>
          <a:p>
            <a:r>
              <a:rPr lang="en-US" altLang="en-US" dirty="0"/>
              <a:t>“Most dangerous”</a:t>
            </a:r>
          </a:p>
          <a:p>
            <a:r>
              <a:rPr lang="en-US" altLang="en-US" dirty="0"/>
              <a:t>The “sexual predator”</a:t>
            </a:r>
          </a:p>
          <a:p>
            <a:r>
              <a:rPr lang="en-US" altLang="en-US" dirty="0"/>
              <a:t>Small group of </a:t>
            </a:r>
            <a:r>
              <a:rPr lang="en-US" altLang="en-US" dirty="0" err="1"/>
              <a:t>abnormals</a:t>
            </a:r>
            <a:endParaRPr lang="en-US" altLang="en-US" dirty="0"/>
          </a:p>
          <a:p>
            <a:r>
              <a:rPr lang="en-US" altLang="en-US" dirty="0"/>
              <a:t>Excise the cancer</a:t>
            </a:r>
          </a:p>
          <a:p>
            <a:r>
              <a:rPr lang="en-US" altLang="en-US" dirty="0"/>
              <a:t>Spare no expense</a:t>
            </a:r>
          </a:p>
          <a:p>
            <a:r>
              <a:rPr lang="en-US" altLang="en-US" dirty="0"/>
              <a:t>Degraded “other”</a:t>
            </a:r>
          </a:p>
        </p:txBody>
      </p:sp>
      <p:sp>
        <p:nvSpPr>
          <p:cNvPr id="45061" name="Text Placeholder 4">
            <a:extLst>
              <a:ext uri="{FF2B5EF4-FFF2-40B4-BE49-F238E27FC236}">
                <a16:creationId xmlns:a16="http://schemas.microsoft.com/office/drawing/2014/main" id="{A7B0D41E-607F-4CA4-B73A-F679525DD17D}"/>
              </a:ext>
            </a:extLst>
          </p:cNvPr>
          <p:cNvSpPr>
            <a:spLocks noGrp="1" noChangeArrowheads="1"/>
          </p:cNvSpPr>
          <p:nvPr>
            <p:ph type="body" sz="quarter" idx="3"/>
          </p:nvPr>
        </p:nvSpPr>
        <p:spPr/>
        <p:txBody>
          <a:bodyPr/>
          <a:lstStyle/>
          <a:p>
            <a:r>
              <a:rPr lang="en-US" altLang="en-US"/>
              <a:t>New frames</a:t>
            </a:r>
          </a:p>
        </p:txBody>
      </p:sp>
      <p:sp>
        <p:nvSpPr>
          <p:cNvPr id="45062" name="Content Placeholder 5">
            <a:extLst>
              <a:ext uri="{FF2B5EF4-FFF2-40B4-BE49-F238E27FC236}">
                <a16:creationId xmlns:a16="http://schemas.microsoft.com/office/drawing/2014/main" id="{99B1BB06-6049-4CDD-AF58-3530A5293A15}"/>
              </a:ext>
            </a:extLst>
          </p:cNvPr>
          <p:cNvSpPr>
            <a:spLocks noGrp="1" noChangeArrowheads="1"/>
          </p:cNvSpPr>
          <p:nvPr>
            <p:ph sz="quarter" idx="4"/>
          </p:nvPr>
        </p:nvSpPr>
        <p:spPr/>
        <p:txBody>
          <a:bodyPr>
            <a:normAutofit lnSpcReduction="10000"/>
          </a:bodyPr>
          <a:lstStyle/>
          <a:p>
            <a:r>
              <a:rPr lang="en-US" altLang="en-US" dirty="0"/>
              <a:t>Look at the data</a:t>
            </a:r>
          </a:p>
          <a:p>
            <a:r>
              <a:rPr lang="en-US" altLang="en-US" dirty="0"/>
              <a:t>Where is the danger</a:t>
            </a:r>
          </a:p>
          <a:p>
            <a:r>
              <a:rPr lang="en-US" altLang="en-US" dirty="0"/>
              <a:t>Root causes</a:t>
            </a:r>
          </a:p>
          <a:p>
            <a:r>
              <a:rPr lang="en-US" altLang="en-US" dirty="0"/>
              <a:t>Owning the problem (us vs. them)</a:t>
            </a:r>
          </a:p>
          <a:p>
            <a:r>
              <a:rPr lang="en-US" altLang="en-US" dirty="0"/>
              <a:t>Humane</a:t>
            </a:r>
          </a:p>
          <a:p>
            <a:r>
              <a:rPr lang="en-US" altLang="en-US" dirty="0"/>
              <a:t>Most effective use of resources</a:t>
            </a:r>
          </a:p>
          <a:p>
            <a:r>
              <a:rPr lang="en-US" altLang="en-US" dirty="0"/>
              <a:t>Public health approach</a:t>
            </a:r>
          </a:p>
          <a:p>
            <a:endParaRPr lang="en-US" altLang="en-US" dirty="0"/>
          </a:p>
          <a:p>
            <a:endParaRPr lang="en-US" altLang="en-US" dirty="0"/>
          </a:p>
        </p:txBody>
      </p:sp>
    </p:spTree>
    <p:extLst>
      <p:ext uri="{BB962C8B-B14F-4D97-AF65-F5344CB8AC3E}">
        <p14:creationId xmlns:p14="http://schemas.microsoft.com/office/powerpoint/2010/main" val="4071598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3426C8-0118-400B-B19F-65B5D4EB6C80}"/>
              </a:ext>
            </a:extLst>
          </p:cNvPr>
          <p:cNvSpPr>
            <a:spLocks noGrp="1"/>
          </p:cNvSpPr>
          <p:nvPr>
            <p:ph type="title"/>
          </p:nvPr>
        </p:nvSpPr>
        <p:spPr/>
        <p:txBody>
          <a:bodyPr/>
          <a:lstStyle/>
          <a:p>
            <a:r>
              <a:rPr lang="en-US" dirty="0"/>
              <a:t>Implications for the registry</a:t>
            </a:r>
          </a:p>
        </p:txBody>
      </p:sp>
      <p:sp>
        <p:nvSpPr>
          <p:cNvPr id="8" name="Content Placeholder 7">
            <a:extLst>
              <a:ext uri="{FF2B5EF4-FFF2-40B4-BE49-F238E27FC236}">
                <a16:creationId xmlns:a16="http://schemas.microsoft.com/office/drawing/2014/main" id="{5F19C91D-DB8E-42BC-935C-C171E21FFC20}"/>
              </a:ext>
            </a:extLst>
          </p:cNvPr>
          <p:cNvSpPr>
            <a:spLocks noGrp="1"/>
          </p:cNvSpPr>
          <p:nvPr>
            <p:ph idx="1"/>
          </p:nvPr>
        </p:nvSpPr>
        <p:spPr/>
        <p:txBody>
          <a:bodyPr/>
          <a:lstStyle/>
          <a:p>
            <a:r>
              <a:rPr lang="en-US" dirty="0"/>
              <a:t>Is it a sound policy?</a:t>
            </a:r>
          </a:p>
          <a:p>
            <a:r>
              <a:rPr lang="en-US" dirty="0"/>
              <a:t>Is it focused or overbroad?</a:t>
            </a:r>
          </a:p>
          <a:p>
            <a:r>
              <a:rPr lang="en-US" dirty="0"/>
              <a:t>Is it a smart allocation of resources?</a:t>
            </a:r>
          </a:p>
          <a:p>
            <a:r>
              <a:rPr lang="en-US" dirty="0"/>
              <a:t>Are barriers to reintegration minimized? </a:t>
            </a:r>
          </a:p>
          <a:p>
            <a:r>
              <a:rPr lang="en-US" dirty="0"/>
              <a:t>Does it take into account the evidence?</a:t>
            </a:r>
          </a:p>
          <a:p>
            <a:endParaRPr lang="en-US" dirty="0"/>
          </a:p>
        </p:txBody>
      </p:sp>
    </p:spTree>
    <p:extLst>
      <p:ext uri="{BB962C8B-B14F-4D97-AF65-F5344CB8AC3E}">
        <p14:creationId xmlns:p14="http://schemas.microsoft.com/office/powerpoint/2010/main" val="377383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DD312AD2-659D-493C-BAA1-E6C5E82F3C39}"/>
              </a:ext>
            </a:extLst>
          </p:cNvPr>
          <p:cNvSpPr>
            <a:spLocks noGrp="1" noChangeArrowheads="1"/>
          </p:cNvSpPr>
          <p:nvPr>
            <p:ph type="title"/>
          </p:nvPr>
        </p:nvSpPr>
        <p:spPr/>
        <p:txBody>
          <a:bodyPr/>
          <a:lstStyle/>
          <a:p>
            <a:pPr eaLnBrk="1" hangingPunct="1"/>
            <a:r>
              <a:rPr lang="en-US" altLang="en-US" sz="3800"/>
              <a:t>Department of Justice Study – offenders released in 1994</a:t>
            </a:r>
          </a:p>
        </p:txBody>
      </p:sp>
      <p:sp>
        <p:nvSpPr>
          <p:cNvPr id="142338" name="Rectangle 2">
            <a:extLst>
              <a:ext uri="{FF2B5EF4-FFF2-40B4-BE49-F238E27FC236}">
                <a16:creationId xmlns:a16="http://schemas.microsoft.com/office/drawing/2014/main" id="{4138AB06-608C-4E54-A433-643C3E592531}"/>
              </a:ext>
            </a:extLst>
          </p:cNvPr>
          <p:cNvSpPr>
            <a:spLocks noGrp="1" noChangeArrowheads="1"/>
          </p:cNvSpPr>
          <p:nvPr>
            <p:ph type="body" sz="half" idx="2"/>
          </p:nvPr>
        </p:nvSpPr>
        <p:spPr/>
        <p:txBody>
          <a:bodyPr/>
          <a:lstStyle/>
          <a:p>
            <a:pPr eaLnBrk="1" hangingPunct="1">
              <a:lnSpc>
                <a:spcPct val="90000"/>
              </a:lnSpc>
            </a:pPr>
            <a:r>
              <a:rPr lang="en-US" altLang="en-US" sz="2600"/>
              <a:t>9,691 sex offenders from fifteen states</a:t>
            </a:r>
          </a:p>
          <a:p>
            <a:pPr eaLnBrk="1" hangingPunct="1">
              <a:lnSpc>
                <a:spcPct val="90000"/>
              </a:lnSpc>
            </a:pPr>
            <a:r>
              <a:rPr lang="en-US" altLang="en-US" sz="2600"/>
              <a:t>Three-year follow up</a:t>
            </a:r>
          </a:p>
          <a:p>
            <a:pPr eaLnBrk="1" hangingPunct="1">
              <a:lnSpc>
                <a:spcPct val="90000"/>
              </a:lnSpc>
            </a:pPr>
            <a:r>
              <a:rPr lang="en-US" altLang="en-US" sz="2600"/>
              <a:t>Almost 95% were not arrested for a sex offense.</a:t>
            </a:r>
          </a:p>
          <a:p>
            <a:pPr eaLnBrk="1" hangingPunct="1">
              <a:lnSpc>
                <a:spcPct val="90000"/>
              </a:lnSpc>
            </a:pPr>
            <a:r>
              <a:rPr lang="en-US" altLang="en-US" sz="2600"/>
              <a:t>Recidivism for a new sex crime was 5.3%</a:t>
            </a:r>
          </a:p>
          <a:p>
            <a:pPr eaLnBrk="1" hangingPunct="1">
              <a:lnSpc>
                <a:spcPct val="90000"/>
              </a:lnSpc>
            </a:pPr>
            <a:endParaRPr lang="en-US" altLang="en-US" sz="2600"/>
          </a:p>
          <a:p>
            <a:pPr eaLnBrk="1" hangingPunct="1">
              <a:lnSpc>
                <a:spcPct val="90000"/>
              </a:lnSpc>
            </a:pPr>
            <a:endParaRPr lang="en-US" altLang="en-US" sz="2600"/>
          </a:p>
          <a:p>
            <a:pPr eaLnBrk="1" hangingPunct="1">
              <a:lnSpc>
                <a:spcPct val="90000"/>
              </a:lnSpc>
            </a:pPr>
            <a:endParaRPr lang="en-US" altLang="en-US" sz="2600"/>
          </a:p>
        </p:txBody>
      </p:sp>
      <p:pic>
        <p:nvPicPr>
          <p:cNvPr id="142344" name="Picture 8" descr="MCj04246100000[1]">
            <a:extLst>
              <a:ext uri="{FF2B5EF4-FFF2-40B4-BE49-F238E27FC236}">
                <a16:creationId xmlns:a16="http://schemas.microsoft.com/office/drawing/2014/main" id="{D3472533-2173-4AAF-BEFF-593A73A9F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388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23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23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42344"/>
                                        </p:tgtEl>
                                        <p:attrNameLst>
                                          <p:attrName>style.visibility</p:attrName>
                                        </p:attrNameLst>
                                      </p:cBhvr>
                                      <p:to>
                                        <p:strVal val="visible"/>
                                      </p:to>
                                    </p:set>
                                    <p:animEffect transition="in" filter="dissolve">
                                      <p:cBhvr>
                                        <p:cTn id="23" dur="500"/>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E958-5799-49F0-8854-4FD6792A6CE3}"/>
              </a:ext>
            </a:extLst>
          </p:cNvPr>
          <p:cNvSpPr>
            <a:spLocks noGrp="1"/>
          </p:cNvSpPr>
          <p:nvPr>
            <p:ph type="title"/>
          </p:nvPr>
        </p:nvSpPr>
        <p:spPr/>
        <p:txBody>
          <a:bodyPr/>
          <a:lstStyle/>
          <a:p>
            <a:r>
              <a:rPr lang="en-US" dirty="0"/>
              <a:t>Myths, frames, and questions</a:t>
            </a:r>
          </a:p>
        </p:txBody>
      </p:sp>
      <p:sp>
        <p:nvSpPr>
          <p:cNvPr id="3" name="Content Placeholder 2">
            <a:extLst>
              <a:ext uri="{FF2B5EF4-FFF2-40B4-BE49-F238E27FC236}">
                <a16:creationId xmlns:a16="http://schemas.microsoft.com/office/drawing/2014/main" id="{8EFCF8F7-F63F-4B88-AB01-4B90F2815716}"/>
              </a:ext>
            </a:extLst>
          </p:cNvPr>
          <p:cNvSpPr>
            <a:spLocks noGrp="1"/>
          </p:cNvSpPr>
          <p:nvPr>
            <p:ph idx="1"/>
          </p:nvPr>
        </p:nvSpPr>
        <p:spPr/>
        <p:txBody>
          <a:bodyPr/>
          <a:lstStyle/>
          <a:p>
            <a:r>
              <a:rPr lang="en-US" dirty="0"/>
              <a:t>The myths have misled us.</a:t>
            </a:r>
          </a:p>
          <a:p>
            <a:r>
              <a:rPr lang="en-US" dirty="0"/>
              <a:t>Created a set of frames and questions.</a:t>
            </a:r>
          </a:p>
          <a:p>
            <a:r>
              <a:rPr lang="en-US" dirty="0"/>
              <a:t>Misallocation of resources, ineffective policies, unintended consequences, and dangerous legal principles.</a:t>
            </a:r>
          </a:p>
          <a:p>
            <a:endParaRPr lang="en-US" dirty="0"/>
          </a:p>
        </p:txBody>
      </p:sp>
    </p:spTree>
    <p:extLst>
      <p:ext uri="{BB962C8B-B14F-4D97-AF65-F5344CB8AC3E}">
        <p14:creationId xmlns:p14="http://schemas.microsoft.com/office/powerpoint/2010/main" val="24945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53A8-9334-4D63-9EB5-0F6B2E652560}"/>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20E4F49B-5CF1-4DD3-8FCD-8401BF402CFC}"/>
              </a:ext>
            </a:extLst>
          </p:cNvPr>
          <p:cNvSpPr>
            <a:spLocks noGrp="1"/>
          </p:cNvSpPr>
          <p:nvPr>
            <p:ph idx="1"/>
          </p:nvPr>
        </p:nvSpPr>
        <p:spPr/>
        <p:txBody>
          <a:bodyPr/>
          <a:lstStyle/>
          <a:p>
            <a:r>
              <a:rPr lang="en-US" dirty="0"/>
              <a:t>Where has reliance on this myth led us?</a:t>
            </a:r>
          </a:p>
          <a:p>
            <a:pPr lvl="1"/>
            <a:r>
              <a:rPr lang="en-US" dirty="0"/>
              <a:t>Frames and questions</a:t>
            </a:r>
          </a:p>
          <a:p>
            <a:r>
              <a:rPr lang="en-US" dirty="0"/>
              <a:t>Why is there so much stickiness in these frames?</a:t>
            </a:r>
          </a:p>
          <a:p>
            <a:r>
              <a:rPr lang="en-US" dirty="0"/>
              <a:t>How have the frames misdirected us?</a:t>
            </a:r>
          </a:p>
          <a:p>
            <a:r>
              <a:rPr lang="en-US" dirty="0"/>
              <a:t>How should we change our frames to improve our efforts?</a:t>
            </a:r>
          </a:p>
          <a:p>
            <a:pPr lvl="1"/>
            <a:endParaRPr lang="en-US" dirty="0"/>
          </a:p>
        </p:txBody>
      </p:sp>
    </p:spTree>
    <p:extLst>
      <p:ext uri="{BB962C8B-B14F-4D97-AF65-F5344CB8AC3E}">
        <p14:creationId xmlns:p14="http://schemas.microsoft.com/office/powerpoint/2010/main" val="626658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7050</TotalTime>
  <Words>2141</Words>
  <Application>Microsoft Office PowerPoint</Application>
  <PresentationFormat>Widescreen</PresentationFormat>
  <Paragraphs>267</Paragraphs>
  <Slides>67</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67</vt:i4>
      </vt:variant>
    </vt:vector>
  </HeadingPairs>
  <TitlesOfParts>
    <vt:vector size="78" baseType="lpstr">
      <vt:lpstr>Arial</vt:lpstr>
      <vt:lpstr>Calibri</vt:lpstr>
      <vt:lpstr>Calibri Light</vt:lpstr>
      <vt:lpstr>Garamond</vt:lpstr>
      <vt:lpstr>Times New Roman</vt:lpstr>
      <vt:lpstr>Wingdings</vt:lpstr>
      <vt:lpstr>Office Theme</vt:lpstr>
      <vt:lpstr>Edge</vt:lpstr>
      <vt:lpstr>Worksheet</vt:lpstr>
      <vt:lpstr>Microsoft Excel Chart</vt:lpstr>
      <vt:lpstr>Chart</vt:lpstr>
      <vt:lpstr>Designing better sexual harm prevention</vt:lpstr>
      <vt:lpstr>S.C. Attorney General Henry McMaster:   “I promise you out there right now, it is raining perverts. They’re all over the place. They’re trying to get into your children.”(2007)</vt:lpstr>
      <vt:lpstr>Consider</vt:lpstr>
      <vt:lpstr>Smith v. Doe, 538 U.S. 84, 103 (2003). </vt:lpstr>
      <vt:lpstr>Myths are dangerous</vt:lpstr>
      <vt:lpstr>Myths are dangerous</vt:lpstr>
      <vt:lpstr>Department of Justice Study – offenders released in 1994</vt:lpstr>
      <vt:lpstr>Myths, frames, and questions</vt:lpstr>
      <vt:lpstr>Plan</vt:lpstr>
      <vt:lpstr>Fundamental point</vt:lpstr>
      <vt:lpstr>PowerPoint Presentation</vt:lpstr>
      <vt:lpstr>PowerPoint Presentation</vt:lpstr>
      <vt:lpstr>PowerPoint Presentation</vt:lpstr>
      <vt:lpstr>PowerPoint Presentation</vt:lpstr>
      <vt:lpstr>Prevention</vt:lpstr>
      <vt:lpstr>A short history</vt:lpstr>
      <vt:lpstr>But … </vt:lpstr>
      <vt:lpstr>What are we trying to accomplish through our laws and policies?  What tools?</vt:lpstr>
      <vt:lpstr>How have we gone wrong?  Where should we be going?</vt:lpstr>
      <vt:lpstr>“Frightening and high” myth - consequences</vt:lpstr>
      <vt:lpstr>Myth:  Almost all sex offenders recidivate:  the serial predator model.  </vt:lpstr>
      <vt:lpstr>Where does this lead?</vt:lpstr>
      <vt:lpstr>How did we get here?</vt:lpstr>
      <vt:lpstr>Culture wars …</vt:lpstr>
      <vt:lpstr>Culture wars …</vt:lpstr>
      <vt:lpstr>Culture wars …</vt:lpstr>
      <vt:lpstr>The shortcomings of the “them not us” framework.</vt:lpstr>
      <vt:lpstr>How we have been misdirected.</vt:lpstr>
      <vt:lpstr>1.  Sex offender recidivism is well below the myth</vt:lpstr>
      <vt:lpstr>2.  Measured recidivism rates have declined</vt:lpstr>
      <vt:lpstr>3.  Risk is not “average” for most offenders</vt:lpstr>
      <vt:lpstr>4.  Risk declines with age.</vt:lpstr>
      <vt:lpstr>5.  Risk declines with time offense-free in the community</vt:lpstr>
      <vt:lpstr>PowerPoint Presentation</vt:lpstr>
      <vt:lpstr>PowerPoint Presentation</vt:lpstr>
      <vt:lpstr>PowerPoint Presentation</vt:lpstr>
      <vt:lpstr>PowerPoint Presentation</vt:lpstr>
      <vt:lpstr>6.  Recidivist sex offending is a small part of sexual offending.</vt:lpstr>
      <vt:lpstr>Most imprisoned sex offenders are not sexual recidivists</vt:lpstr>
      <vt:lpstr>Most SO Convictions are first-time offenders</vt:lpstr>
      <vt:lpstr>Most SO Arrests are first-time offenders</vt:lpstr>
      <vt:lpstr>Recidivist violence is a small sliver.  The serial predator model is wrong.</vt:lpstr>
      <vt:lpstr>Sexual Violence – the stream</vt:lpstr>
      <vt:lpstr>PowerPoint Presentation</vt:lpstr>
      <vt:lpstr>Misdirects our attention</vt:lpstr>
      <vt:lpstr>Effective?  </vt:lpstr>
      <vt:lpstr>SORN - Effective?</vt:lpstr>
      <vt:lpstr>Notification may increase recidivism -</vt:lpstr>
      <vt:lpstr>MN Residency Restriction Study (2007)</vt:lpstr>
      <vt:lpstr>Other perverse consequences?</vt:lpstr>
      <vt:lpstr>ATSA – depress reporting?</vt:lpstr>
      <vt:lpstr>PowerPoint Presentation</vt:lpstr>
      <vt:lpstr>PowerPoint Presentation</vt:lpstr>
      <vt:lpstr>PowerPoint Presentation</vt:lpstr>
      <vt:lpstr>Allocation of resources.</vt:lpstr>
      <vt:lpstr>PowerPoint Presentation</vt:lpstr>
      <vt:lpstr>PowerPoint Presentation</vt:lpstr>
      <vt:lpstr>Domestic Violence Prevention and Services</vt:lpstr>
      <vt:lpstr>PowerPoint Presentation</vt:lpstr>
      <vt:lpstr>PowerPoint Presentation</vt:lpstr>
      <vt:lpstr>PowerPoint Presentation</vt:lpstr>
      <vt:lpstr>PowerPoint Presentation</vt:lpstr>
      <vt:lpstr>Public health approach</vt:lpstr>
      <vt:lpstr>Public health approach</vt:lpstr>
      <vt:lpstr>Thought experiment</vt:lpstr>
      <vt:lpstr>Our current frames push us far downstream </vt:lpstr>
      <vt:lpstr>Implications for the registry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better sexual violence prevention</dc:title>
  <dc:creator>Janus, Eric</dc:creator>
  <cp:lastModifiedBy>Janus, Eric</cp:lastModifiedBy>
  <cp:revision>72</cp:revision>
  <cp:lastPrinted>2018-12-06T15:48:27Z</cp:lastPrinted>
  <dcterms:created xsi:type="dcterms:W3CDTF">2018-12-01T01:50:30Z</dcterms:created>
  <dcterms:modified xsi:type="dcterms:W3CDTF">2018-12-06T16:01:10Z</dcterms:modified>
</cp:coreProperties>
</file>