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61" r:id="rId5"/>
    <p:sldId id="271" r:id="rId6"/>
    <p:sldId id="270" r:id="rId7"/>
    <p:sldId id="273" r:id="rId8"/>
    <p:sldId id="265" r:id="rId9"/>
    <p:sldId id="266" r:id="rId10"/>
    <p:sldId id="267" r:id="rId11"/>
    <p:sldId id="275" r:id="rId12"/>
    <p:sldId id="281" r:id="rId13"/>
    <p:sldId id="277" r:id="rId14"/>
    <p:sldId id="276" r:id="rId15"/>
    <p:sldId id="282" r:id="rId16"/>
    <p:sldId id="278" r:id="rId17"/>
    <p:sldId id="283" r:id="rId18"/>
    <p:sldId id="279" r:id="rId19"/>
    <p:sldId id="272" r:id="rId20"/>
    <p:sldId id="258" r:id="rId21"/>
    <p:sldId id="26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93466" autoAdjust="0"/>
  </p:normalViewPr>
  <p:slideViewPr>
    <p:cSldViewPr>
      <p:cViewPr varScale="1">
        <p:scale>
          <a:sx n="65" d="100"/>
          <a:sy n="65" d="100"/>
        </p:scale>
        <p:origin x="13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0A6DC4-B3A8-4125-9763-9382D6E198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11A19-E175-450F-B36C-1E802D33D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B2AC66-9D4C-4696-B92E-C88653A5542B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F059C6-FBE4-43C8-9136-2CAB371484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02D03E-2BAF-4F38-8891-FAEED75F8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A20631-3E75-4FBE-87FA-98B069A080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86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446A7A1-3550-46C7-91EC-95929057E6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7AC04-6662-4B11-A2CF-9FF952E1E7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78D5B5-34B1-4557-B08A-155E3147E13D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296E209-F0F0-4A94-8ADA-76BC3A222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ECDBE1F-0C22-4EE1-940C-983508D1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ACE813-F435-4785-A8C9-3CA48E690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63A0C1-FCA7-42DC-859E-8827AD708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C83BBE-E0DB-40BA-99EC-6447FECA6F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159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10BC6-875D-4FC3-9C26-055979AA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01CD-0120-40BF-8A4A-018ED22E4C72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0FB14-643B-47C5-81C4-B85B29E9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2E64A-C9CC-4163-864F-C497C385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FC58-D2CA-425A-9062-9E79FB271C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07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DC74A4-47B3-4C93-9722-566F5963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F0A8-4A22-46ED-9DD5-DB50ED0F6BC5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975D8-F2F8-4BBF-952E-3872FED7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B5D9F-165E-406E-9629-DD16A3C4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86F1-751C-4E7B-AD1C-8CAA4B7E50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5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32DF7-F568-4604-A590-25EC3D61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528A-94C7-4C93-8037-428EDF6BE27C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30BF29-CECD-472E-963F-E3F56ABB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540BB-7C90-48AE-91D0-AA6CADC5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A3973-77BF-444E-85F5-1B866C8875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03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5760B-2924-4ACE-9133-ECDB36A6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3D07-DE30-486F-8B6F-7BC9B90D9902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774A9-77ED-4BA1-B9AF-A3DA7B8A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9B679-B316-4561-90FE-7817844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F216-BA89-4857-BC31-637004FBE647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6D22042-05ED-49C9-AC58-C82993D80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58CD8-C04E-4E49-9FDD-64B578D6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3DB-81A2-41D5-939B-0F532B6B3BFC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F5FA8-4F68-4643-9008-36DD9305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53C15-4FFA-4D42-8DEE-8B799F00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F0D3-21C3-4FC2-A8F8-72A3895FA6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9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22" y="17612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5DFD2A6-FD15-4759-8A09-94FA4C2C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89D8-798B-4FB4-B3DE-8534AB6CDF58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16A1B52-1DF7-434A-970B-B8EA4A24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3EF3D6-2267-4F8D-A069-2CAF9B5E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80BE4-937A-4577-82E6-5B23C02886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73F2018-B6CB-4DF7-AECF-67977A002A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19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0EDA8CB-5D29-46BD-8845-C5E2945C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CFC6-8166-4DFF-B9A5-26BAB015A289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2D76424-0CBD-4C10-90C9-ACEEE5CC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336886-33E7-48BC-A81F-1DFDD210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F1D8-BCB1-4AA0-9FF6-4059B597BF6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E72C8DB-34F0-4F0B-B6DF-ADD5E7988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42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33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4" y="13652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FD26369-5376-45A4-BBC9-BEF181BD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7AD0-78AD-4977-B64B-1648D311C61F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2D70B80-005A-4356-9539-65267BF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0E9A-C760-46CE-82E1-E0B633B3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BF8C6-DEF6-4609-B64D-E3314933895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A5E4CBD-68A3-4D4E-96CA-7FECD314D3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19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1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7E60425-D0C8-4D9F-B76B-F8455E25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C7A1-3D89-4DC7-A21F-CF01F7A50F04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DC80EC4-06E5-4D16-AE07-7CFE2B92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D56D498-CBDE-4687-8CC8-644E6339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51EB0-5901-40BA-9440-E1FD876E06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04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60CC02B-BD19-44D5-B55F-AC90F81A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C423-CAD5-47E7-9B0A-493FCAEB24DB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E089541-F782-4395-953E-C75DFE10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D141A7F-5CE7-40FF-A9E4-BF4DDCD4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E800E-A0DC-41CD-A7E3-D99D148C2B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1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83394CE-DFB3-4C4E-AB2C-8D956429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79C-095E-4580-BD61-124099754527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0F4BCC2-F671-4CB1-A9D9-82366CA2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6A1536E-BEF2-4070-BA23-D1CF23CE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6DBB-F9D3-4DFD-95F1-B8E6875D46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73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C07B976-BB01-47A3-AFCA-614C4F93E0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721D552-7192-4AC5-B880-99E4938D82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A69D4-9C28-40DB-BE34-0FF5867AF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1C266-8095-4EC4-8E4A-D34A8DD9A160}" type="datetimeFigureOut">
              <a:rPr lang="en-US"/>
              <a:pPr>
                <a:defRPr/>
              </a:pPr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E2115-255A-4B48-A77E-73360D65A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80FDBC-65C2-4320-B377-FBFED947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B44E4F7-2A3D-46C4-9813-BBE9821E36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nbar.wufoo.com/forms/1l-minority-clerkship-progra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CBAClerkship@mnbar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8BBC33F0-498F-4BC5-A89E-DBC5CA9E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2021 </a:t>
            </a:r>
            <a:r>
              <a:rPr lang="en-US" altLang="en-US" dirty="0"/>
              <a:t>HCBA 1L Minority  Clerkship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723173-38D1-4B71-8303-D7088353C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Diversity and Inclusion Committee,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Hennepin County Bar Association (HCBA)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xmlns="" id="{FA6AD8F9-FE77-484C-969D-B72187D3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C311D92A-F56C-432B-B1B7-E77929BE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9438" y="396875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How to Apply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779F7B1F-016E-4899-A7C2-ABDDDE4A9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Application is at 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://mnbar.wufoo.com/forms/1l-minority-clerkship-program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altLang="en-US" dirty="0" smtClean="0"/>
              <a:t>You'll </a:t>
            </a:r>
            <a:r>
              <a:rPr lang="en-US" altLang="en-US" dirty="0"/>
              <a:t>need to upload (in one single PDF)</a:t>
            </a:r>
          </a:p>
          <a:p>
            <a:pPr lvl="1" eaLnBrk="1" hangingPunct="1"/>
            <a:r>
              <a:rPr lang="en-US" altLang="en-US" dirty="0"/>
              <a:t>Resume</a:t>
            </a:r>
          </a:p>
          <a:p>
            <a:pPr lvl="1" eaLnBrk="1" hangingPunct="1"/>
            <a:r>
              <a:rPr lang="en-US" altLang="en-US" dirty="0"/>
              <a:t>Personal statement </a:t>
            </a:r>
          </a:p>
          <a:p>
            <a:pPr lvl="1" eaLnBrk="1" hangingPunct="1"/>
            <a:r>
              <a:rPr lang="en-US" altLang="en-US" dirty="0"/>
              <a:t>Undergraduate transcript with GPA (unofficial)</a:t>
            </a:r>
          </a:p>
          <a:p>
            <a:pPr eaLnBrk="1" hangingPunct="1"/>
            <a:r>
              <a:rPr lang="en-US" altLang="en-US" dirty="0"/>
              <a:t>Legal writing sample </a:t>
            </a:r>
          </a:p>
          <a:p>
            <a:pPr eaLnBrk="1" hangingPunct="1"/>
            <a:r>
              <a:rPr lang="en-US" altLang="en-US" dirty="0"/>
              <a:t>Select interview time on application page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E2AED9F2-C865-40EE-B3F6-827EFF1A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6670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D568F-A2A1-42E9-89D1-8D3B80E4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2705100"/>
            <a:ext cx="9144000" cy="1143000"/>
          </a:xfrm>
          <a:solidFill>
            <a:srgbClr val="EBF6F9">
              <a:alpha val="93000"/>
            </a:srgbClr>
          </a:solidFill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7E225B55-80DF-4215-989D-3621552F2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E3B2D2E0-557A-4C09-B0BA-A1DD684C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100262"/>
            <a:ext cx="69913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6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B0254-C621-4E04-9B68-75550E34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51"/>
            <a:ext cx="8229600" cy="1143000"/>
          </a:xfrm>
        </p:spPr>
        <p:txBody>
          <a:bodyPr/>
          <a:lstStyle/>
          <a:p>
            <a:r>
              <a:rPr lang="en-US" dirty="0"/>
              <a:t>Resume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B028FE8-92C5-4B32-9CD5-FD66C79A2C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5402" y="1166018"/>
            <a:ext cx="363763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5D72B2E-6BC9-44A7-BEFF-C339E2E4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715" y="1524000"/>
            <a:ext cx="3637637" cy="5043243"/>
          </a:xfrm>
        </p:spPr>
        <p:txBody>
          <a:bodyPr/>
          <a:lstStyle/>
          <a:p>
            <a:r>
              <a:rPr lang="en-US" sz="2600" dirty="0"/>
              <a:t>Highlight  accomplishments; not a novel</a:t>
            </a:r>
          </a:p>
          <a:p>
            <a:r>
              <a:rPr lang="en-US" sz="2600" dirty="0"/>
              <a:t>No typos</a:t>
            </a:r>
          </a:p>
          <a:p>
            <a:r>
              <a:rPr lang="en-US" sz="2600" dirty="0"/>
              <a:t>White space is good</a:t>
            </a:r>
          </a:p>
          <a:p>
            <a:r>
              <a:rPr lang="en-US" sz="2600" dirty="0"/>
              <a:t>2 pages, only if necessary</a:t>
            </a:r>
          </a:p>
          <a:p>
            <a:r>
              <a:rPr lang="en-US" sz="2600" dirty="0"/>
              <a:t>Interests section</a:t>
            </a:r>
          </a:p>
          <a:p>
            <a:pPr lvl="1"/>
            <a:r>
              <a:rPr lang="en-US" sz="2600" dirty="0"/>
              <a:t>Be specific</a:t>
            </a:r>
          </a:p>
          <a:p>
            <a:pPr lvl="1"/>
            <a:r>
              <a:rPr lang="en-US" sz="2600" dirty="0"/>
              <a:t>Great conversation starter at interview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66C5A9-FFDB-41DA-94F0-5A2815CE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654971"/>
            <a:ext cx="3200400" cy="382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01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84AF5-588F-4B0B-99D4-1514136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4" y="76199"/>
            <a:ext cx="8229600" cy="1143000"/>
          </a:xfrm>
        </p:spPr>
        <p:txBody>
          <a:bodyPr/>
          <a:lstStyle/>
          <a:p>
            <a:r>
              <a:rPr lang="en-US" dirty="0"/>
              <a:t>Personal Statement (1 of 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FEA13D6-141A-4DA3-8273-6101A242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4" y="1600200"/>
            <a:ext cx="8015176" cy="4648200"/>
          </a:xfrm>
          <a:solidFill>
            <a:srgbClr val="EBF6F9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3-part substantive question.</a:t>
            </a:r>
          </a:p>
          <a:p>
            <a:pPr marL="0" indent="0">
              <a:buNone/>
            </a:pPr>
            <a:r>
              <a:rPr lang="en-US" sz="3000" dirty="0"/>
              <a:t>Your personal statement </a:t>
            </a:r>
            <a:r>
              <a:rPr lang="en-US" sz="3000" b="1" dirty="0"/>
              <a:t>must</a:t>
            </a:r>
            <a:r>
              <a:rPr lang="en-US" sz="3000" dirty="0"/>
              <a:t> discuss:</a:t>
            </a:r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How your identity, background, culture, or life experience makes you unique;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How your unique perspective will add value to the legal community;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What motivates you to stay and practice law in Minnesota.</a:t>
            </a:r>
          </a:p>
        </p:txBody>
      </p:sp>
    </p:spTree>
    <p:extLst>
      <p:ext uri="{BB962C8B-B14F-4D97-AF65-F5344CB8AC3E}">
        <p14:creationId xmlns:p14="http://schemas.microsoft.com/office/powerpoint/2010/main" val="43239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84AF5-588F-4B0B-99D4-1514136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/>
              <a:t>Personal Statement (2 of 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1248C5D-1AC0-4E02-AC22-5049F6A4102E}"/>
              </a:ext>
            </a:extLst>
          </p:cNvPr>
          <p:cNvSpPr txBox="1">
            <a:spLocks/>
          </p:cNvSpPr>
          <p:nvPr/>
        </p:nvSpPr>
        <p:spPr bwMode="auto">
          <a:xfrm>
            <a:off x="1524000" y="1600200"/>
            <a:ext cx="6096000" cy="4419600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254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Procedural guidelines: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Font type: </a:t>
            </a:r>
            <a:r>
              <a:rPr lang="en-US" sz="3600" dirty="0"/>
              <a:t>Times New Roman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Font size</a:t>
            </a:r>
            <a:r>
              <a:rPr lang="en-US" sz="3600" dirty="0"/>
              <a:t>: 12 point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Spacing</a:t>
            </a:r>
            <a:r>
              <a:rPr lang="en-US" sz="3600" dirty="0"/>
              <a:t>: Single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Margins</a:t>
            </a:r>
            <a:r>
              <a:rPr lang="en-US" sz="3600" dirty="0"/>
              <a:t>: One inch</a:t>
            </a:r>
          </a:p>
        </p:txBody>
      </p:sp>
    </p:spTree>
    <p:extLst>
      <p:ext uri="{BB962C8B-B14F-4D97-AF65-F5344CB8AC3E}">
        <p14:creationId xmlns:p14="http://schemas.microsoft.com/office/powerpoint/2010/main" val="147752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348EC5-1573-4429-B4C6-AAEE207D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3" y="1874265"/>
            <a:ext cx="3162300" cy="388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84AF5-588F-4B0B-99D4-1514136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12" y="142073"/>
            <a:ext cx="8229600" cy="1143000"/>
          </a:xfrm>
        </p:spPr>
        <p:txBody>
          <a:bodyPr/>
          <a:lstStyle/>
          <a:p>
            <a:r>
              <a:rPr lang="en-US" sz="3600" dirty="0"/>
              <a:t>Exemplar Personal Statement (3 of 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FEA13D6-141A-4DA3-8273-6101A242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46174" y="1232666"/>
            <a:ext cx="3657600" cy="4696627"/>
          </a:xfrm>
          <a:solidFill>
            <a:schemeClr val="accent5">
              <a:lumMod val="20000"/>
              <a:lumOff val="80000"/>
              <a:alpha val="55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3-part substantive question: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How your identity, background, culture, or life experience makes you unique;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How your unique perspective will add value to the legal community;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What motivates you to stay and practice law in Minnesota.</a:t>
            </a:r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4E5B719-4D10-4179-B277-A218BBEBCDBA}"/>
              </a:ext>
            </a:extLst>
          </p:cNvPr>
          <p:cNvGrpSpPr/>
          <p:nvPr/>
        </p:nvGrpSpPr>
        <p:grpSpPr>
          <a:xfrm>
            <a:off x="2824622" y="1128223"/>
            <a:ext cx="6140395" cy="970651"/>
            <a:chOff x="2824622" y="1128223"/>
            <a:chExt cx="6140395" cy="9706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9F38981-16C9-46AB-A3C4-F0290B97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2733" y="1128223"/>
              <a:ext cx="5442284" cy="9706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29FCB6F5-57A4-4738-ACF4-7370DBA098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4622" y="1735631"/>
              <a:ext cx="684776" cy="202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882175-27D1-4EFE-923E-77C62F8C6C0D}"/>
              </a:ext>
            </a:extLst>
          </p:cNvPr>
          <p:cNvSpPr txBox="1"/>
          <p:nvPr/>
        </p:nvSpPr>
        <p:spPr>
          <a:xfrm>
            <a:off x="1728332" y="1176937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Contact info/title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E912A0-63BB-474B-9001-F7E578D3E162}"/>
              </a:ext>
            </a:extLst>
          </p:cNvPr>
          <p:cNvSpPr txBox="1"/>
          <p:nvPr/>
        </p:nvSpPr>
        <p:spPr>
          <a:xfrm>
            <a:off x="3928435" y="5388799"/>
            <a:ext cx="477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Point headings address each part of the question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F7E6B2-E716-4E78-A9A0-AD5F106942C9}"/>
              </a:ext>
            </a:extLst>
          </p:cNvPr>
          <p:cNvGrpSpPr/>
          <p:nvPr/>
        </p:nvGrpSpPr>
        <p:grpSpPr>
          <a:xfrm>
            <a:off x="3077664" y="2365111"/>
            <a:ext cx="5081912" cy="447675"/>
            <a:chOff x="2527425" y="2271718"/>
            <a:chExt cx="5081912" cy="4476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EC03CEB-4B7C-451D-8D12-017106CC1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7037" y="2271718"/>
              <a:ext cx="3162300" cy="447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45DDF0E7-589E-4698-A010-3148B0997A9C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527425" y="2495556"/>
              <a:ext cx="1919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1101EC-65C3-4DCB-8641-949D96E8D244}"/>
              </a:ext>
            </a:extLst>
          </p:cNvPr>
          <p:cNvGrpSpPr/>
          <p:nvPr/>
        </p:nvGrpSpPr>
        <p:grpSpPr>
          <a:xfrm>
            <a:off x="3147069" y="3443914"/>
            <a:ext cx="4462268" cy="438150"/>
            <a:chOff x="2623105" y="3413122"/>
            <a:chExt cx="4462268" cy="4381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9BCD64-6C15-468F-A3C3-47FADBCD4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5523" y="3413122"/>
              <a:ext cx="2609850" cy="438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18FD67F-F139-44DB-8F1C-A262B96DA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3105" y="3648075"/>
              <a:ext cx="1852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5C27B3-C45C-4EF7-8CC2-EA4561A9236B}"/>
              </a:ext>
            </a:extLst>
          </p:cNvPr>
          <p:cNvGrpSpPr/>
          <p:nvPr/>
        </p:nvGrpSpPr>
        <p:grpSpPr>
          <a:xfrm>
            <a:off x="3096401" y="4607594"/>
            <a:ext cx="5127345" cy="457200"/>
            <a:chOff x="2544857" y="4413758"/>
            <a:chExt cx="5127345" cy="457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5B76A9E-3B72-4609-ACB0-FAEA17AC8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3227" y="4413758"/>
              <a:ext cx="3228975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EBF46288-D28B-4E52-839F-63DF9DCD73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4857" y="4642358"/>
              <a:ext cx="1852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19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07D42-8B71-4FF5-91AC-35A340CD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Legal Writing Evaluation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5E663-4E2F-45A4-94C7-1EC548F43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0" y="2514600"/>
            <a:ext cx="5029200" cy="37052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Grader will evaluate your:</a:t>
            </a:r>
          </a:p>
          <a:p>
            <a:r>
              <a:rPr lang="en-US" dirty="0"/>
              <a:t>Organization/structure</a:t>
            </a:r>
          </a:p>
          <a:p>
            <a:r>
              <a:rPr lang="en-US" dirty="0"/>
              <a:t>Clarity and composition</a:t>
            </a:r>
          </a:p>
          <a:p>
            <a:r>
              <a:rPr lang="en-US" dirty="0"/>
              <a:t>Citations</a:t>
            </a:r>
          </a:p>
          <a:p>
            <a:r>
              <a:rPr lang="en-US" dirty="0"/>
              <a:t>Grammar/spelling/formatting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53DF5B-DCF1-4503-9DF2-3ADA7AC0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69213"/>
            <a:ext cx="6724650" cy="3333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BE035E0-7C02-4B7A-99EB-A67AC6A0B0A2}"/>
              </a:ext>
            </a:extLst>
          </p:cNvPr>
          <p:cNvSpPr txBox="1">
            <a:spLocks/>
          </p:cNvSpPr>
          <p:nvPr/>
        </p:nvSpPr>
        <p:spPr bwMode="auto">
          <a:xfrm>
            <a:off x="911352" y="2514600"/>
            <a:ext cx="289560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Requirements</a:t>
            </a:r>
            <a:r>
              <a:rPr lang="en-US" dirty="0"/>
              <a:t>: </a:t>
            </a:r>
          </a:p>
          <a:p>
            <a:r>
              <a:rPr lang="en-US" dirty="0"/>
              <a:t>Demonstrate legal reasoning skills</a:t>
            </a:r>
          </a:p>
          <a:p>
            <a:r>
              <a:rPr lang="en-US" dirty="0"/>
              <a:t>8-12 pages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2A03B735-7AEA-4C3A-9FA0-2139CA7F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8787"/>
            <a:ext cx="2373249" cy="12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4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07D42-8B71-4FF5-91AC-35A340CD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Exemplar Legal Writing Sample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5E663-4E2F-45A4-94C7-1EC548F43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59" y="2064508"/>
            <a:ext cx="3704416" cy="2728983"/>
          </a:xfrm>
        </p:spPr>
        <p:txBody>
          <a:bodyPr/>
          <a:lstStyle/>
          <a:p>
            <a:r>
              <a:rPr lang="en-US" dirty="0"/>
              <a:t>Demonstrate your legal reasoning skills</a:t>
            </a:r>
          </a:p>
          <a:p>
            <a:r>
              <a:rPr lang="en-US" dirty="0"/>
              <a:t>8-12 pages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Subject “Legal Writing Sample”</a:t>
            </a:r>
          </a:p>
          <a:p>
            <a:r>
              <a:rPr lang="en-US" dirty="0"/>
              <a:t>Page numbers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F6A8CD-174E-4E82-81BC-7B705FA85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319127"/>
            <a:ext cx="336274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AFD25A-B00B-49F5-87CA-547132CE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53" y="2279875"/>
            <a:ext cx="3276600" cy="440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88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C584D-EA26-445D-8E31-E0BC2913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34936"/>
            <a:ext cx="8229600" cy="1143000"/>
          </a:xfrm>
        </p:spPr>
        <p:txBody>
          <a:bodyPr/>
          <a:lstStyle/>
          <a:p>
            <a:r>
              <a:rPr lang="en-US" dirty="0"/>
              <a:t>Initial Interview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C269CF4-453B-4D79-9E09-81AEECC74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2033084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Each category is graded 1-5:</a:t>
            </a:r>
          </a:p>
          <a:p>
            <a:r>
              <a:rPr lang="en-US" dirty="0"/>
              <a:t>Oral communication skills</a:t>
            </a:r>
          </a:p>
          <a:p>
            <a:r>
              <a:rPr lang="en-US" dirty="0"/>
              <a:t>Interpersonal skills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Work experience, interests, and activities</a:t>
            </a:r>
          </a:p>
          <a:p>
            <a:r>
              <a:rPr lang="en-US" dirty="0"/>
              <a:t>Personal statement</a:t>
            </a:r>
          </a:p>
          <a:p>
            <a:endParaRPr lang="en-US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xmlns="" id="{0C4532C0-E1A8-4B05-B971-55D56A7E3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1EDFAB4F-FC28-40CE-9F47-FE1C0A02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91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36EFBD24-5C20-4B29-B575-C998A2F8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6" y="541020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AA857E-E313-47C1-B533-2FD6D61D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1544241"/>
            <a:ext cx="63722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5FCE147-89CD-4DDD-9534-DC5D3AD7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Advice from 1L Law Clerks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2BC4D9C5-6226-48FC-BAFD-367DD6A13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524000"/>
            <a:ext cx="4140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2C6C3833-2F1C-4C7C-AF29-B11EC9C4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I'm here today!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xmlns="" id="{2B7FA32C-8CF0-42AC-A57F-A38EC712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6256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ED0A0AC0-1E80-418D-8990-901BDAD7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-1573882"/>
            <a:ext cx="3169444" cy="30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36B61394-3C18-4190-94ED-D5B403488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xmlns="" id="{AC806797-25F2-44B3-931A-1146C5D45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85928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xmlns="" id="{F954DB32-85DE-435F-AA57-267B5A3B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8" y="1778416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AD6A1411-FDBF-45B0-8B4B-7DEC2FE3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172200" cy="42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93A454C2-E792-420D-B4D4-63453332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8B58B16-15FC-4D54-83F6-100DC810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 smtClean="0">
                <a:hlinkClick r:id="rId2"/>
              </a:rPr>
              <a:t>HCBAClerkship@mnbars.org</a:t>
            </a:r>
            <a:r>
              <a:rPr lang="en-US" u="sng" dirty="0" smtClean="0"/>
              <a:t> </a:t>
            </a:r>
            <a:endParaRPr lang="en-US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D90C17B7-F825-4612-8817-E086BD9B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59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1L Minority Clerkship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8BC57-7D09-47CD-936F-829FCA1E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Program places first-year minority law students with Minnesota legal employers for a </a:t>
            </a:r>
            <a:r>
              <a:rPr lang="en-US" u="sng" dirty="0"/>
              <a:t>paid</a:t>
            </a:r>
            <a:r>
              <a:rPr lang="en-US" dirty="0"/>
              <a:t> summer legal experience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 </a:t>
            </a:r>
            <a:r>
              <a:rPr lang="en-US" dirty="0" smtClean="0"/>
              <a:t>2020, </a:t>
            </a:r>
            <a:r>
              <a:rPr lang="en-US" dirty="0"/>
              <a:t>over </a:t>
            </a:r>
            <a:r>
              <a:rPr lang="en-US" dirty="0" smtClean="0"/>
              <a:t>50 </a:t>
            </a:r>
            <a:r>
              <a:rPr lang="en-US" dirty="0"/>
              <a:t>students applied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14 </a:t>
            </a:r>
            <a:r>
              <a:rPr lang="en-US" dirty="0"/>
              <a:t>were accepted to the Program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560E4DFD-656A-4CD9-98F4-F399F806F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C507B330-A7E8-478B-BF31-A5677985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97313"/>
            <a:ext cx="1676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7E8B319E-518E-4676-9714-93560C75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2018 Summer Employers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8949E6B8-A810-48A0-8255-800208BD9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4th Judicial District Court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/>
              <a:t>Bowman </a:t>
            </a:r>
            <a:r>
              <a:rPr lang="en-US" sz="2600" dirty="0"/>
              <a:t>&amp; </a:t>
            </a:r>
            <a:r>
              <a:rPr lang="en-US" sz="2600" dirty="0" smtClean="0"/>
              <a:t>Brooke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/>
              <a:t>Brown &amp; Carlson P.A.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dirty="0"/>
              <a:t>Chestnut </a:t>
            </a:r>
            <a:r>
              <a:rPr lang="en-US" sz="2600" dirty="0" err="1" smtClean="0"/>
              <a:t>Cambronne</a:t>
            </a:r>
            <a:endParaRPr lang="en-US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/>
              <a:t>Felhaber</a:t>
            </a:r>
            <a:r>
              <a:rPr lang="en-US" sz="2600" dirty="0" smtClean="0"/>
              <a:t> Larson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/>
              <a:t>General Mills/Littler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/>
              <a:t>Hennepin County Attorney’s Office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/>
              <a:t>Hennepin County Public Defender’s Office</a:t>
            </a:r>
            <a:endParaRPr lang="en-US" sz="26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D44D4E-55A7-417F-9FCB-9EB956E5E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  <a:ln w="254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/>
              <a:t>Messerli</a:t>
            </a:r>
            <a:r>
              <a:rPr lang="en-US" dirty="0" smtClean="0"/>
              <a:t> Kramer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smtClean="0"/>
              <a:t>MN Attorney General’s Office</a:t>
            </a:r>
            <a:endParaRPr lang="en-US" dirty="0"/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MN Department of Commerce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MN Department of Transportation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Schaefer Halleen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72E8E64A-104E-4BF9-8DC2-5B8112E7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2020 </a:t>
            </a:r>
            <a:r>
              <a:rPr lang="en-US" altLang="en-US" dirty="0"/>
              <a:t>HCBA 1L Clerks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5714"/>
          <a:stretch/>
        </p:blipFill>
        <p:spPr>
          <a:xfrm>
            <a:off x="1943100" y="1417638"/>
            <a:ext cx="5257800" cy="517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DD2AC-3720-40F1-8604-9DA2622F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29001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Program Works (1 of 2)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(</a:t>
            </a:r>
            <a:r>
              <a:rPr lang="en-US" sz="3100" i="1" dirty="0">
                <a:solidFill>
                  <a:srgbClr val="FF0000"/>
                </a:solidFill>
              </a:rPr>
              <a:t>see</a:t>
            </a:r>
            <a:r>
              <a:rPr lang="en-US" sz="3100" dirty="0">
                <a:solidFill>
                  <a:srgbClr val="FF0000"/>
                </a:solidFill>
              </a:rPr>
              <a:t> Handout)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49772-8B65-4E68-A030-F1A23323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7385"/>
            <a:ext cx="8382000" cy="48006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Apply by </a:t>
            </a:r>
            <a:r>
              <a:rPr lang="en-US" dirty="0" smtClean="0"/>
              <a:t>deadline (Nov. </a:t>
            </a:r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Each applicant is guaranteed an initial interview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Select few are accepted to the Clerkship Program</a:t>
            </a:r>
          </a:p>
          <a:p>
            <a:pPr marL="971550" lvl="1" indent="-571500" eaLnBrk="1" fontAlgn="auto" hangingPunct="1">
              <a:spcAft>
                <a:spcPts val="0"/>
              </a:spcAft>
              <a:defRPr/>
            </a:pPr>
            <a:r>
              <a:rPr lang="en-US" sz="3200" dirty="0"/>
              <a:t># Law Clerks is based on # of employers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Law Clerks accepted to the Clerkship Program are guaranteed </a:t>
            </a:r>
            <a:r>
              <a:rPr lang="en-US" u="sng" dirty="0"/>
              <a:t>paid</a:t>
            </a:r>
            <a:r>
              <a:rPr lang="en-US" dirty="0"/>
              <a:t> summer employment!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DD2AC-3720-40F1-8604-9DA2622F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Program Works (2 of 2)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(</a:t>
            </a:r>
            <a:r>
              <a:rPr lang="en-US" sz="3100" i="1" dirty="0">
                <a:solidFill>
                  <a:srgbClr val="FF0000"/>
                </a:solidFill>
              </a:rPr>
              <a:t>see</a:t>
            </a:r>
            <a:r>
              <a:rPr lang="en-US" sz="3100" dirty="0">
                <a:solidFill>
                  <a:srgbClr val="FF0000"/>
                </a:solidFill>
              </a:rPr>
              <a:t> Handout)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49772-8B65-4E68-A030-F1A23323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8382000" cy="48006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/>
              <a:t>Law Clerks have 20-minute interview with each employer</a:t>
            </a:r>
          </a:p>
          <a:p>
            <a:pPr marL="971550" lvl="1" indent="-571500" eaLnBrk="1" fontAlgn="auto" hangingPunct="1">
              <a:spcAft>
                <a:spcPts val="0"/>
              </a:spcAft>
              <a:defRPr/>
            </a:pPr>
            <a:r>
              <a:rPr lang="en-US" sz="3600" dirty="0"/>
              <a:t>Rank choices (first to last)</a:t>
            </a:r>
          </a:p>
          <a:p>
            <a:pPr marL="971550" lvl="1" indent="-571500" eaLnBrk="1" fontAlgn="auto" hangingPunct="1">
              <a:spcAft>
                <a:spcPts val="0"/>
              </a:spcAft>
              <a:defRPr/>
            </a:pPr>
            <a:r>
              <a:rPr lang="en-US" sz="3600" dirty="0"/>
              <a:t>Blind match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/>
              <a:t>Law Clerks attend ½ day </a:t>
            </a:r>
            <a:r>
              <a:rPr lang="en-US" sz="3600" dirty="0" smtClean="0"/>
              <a:t>orientation</a:t>
            </a:r>
            <a:endParaRPr lang="en-US" sz="36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/>
              <a:t>Law Clerks work with employer for 8-12 weeks in summer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6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DBCB96FF-E11C-4203-B846-1A6F1631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you'll be doing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BD3D75B9-9A84-486D-8AE7-2AB5BE67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119"/>
            <a:ext cx="6543675" cy="3687761"/>
          </a:xfrm>
        </p:spPr>
        <p:txBody>
          <a:bodyPr/>
          <a:lstStyle/>
          <a:p>
            <a:pPr eaLnBrk="1" hangingPunct="1"/>
            <a:r>
              <a:rPr lang="en-US" altLang="en-US" dirty="0"/>
              <a:t>Legal work for 8-12 weeks</a:t>
            </a:r>
          </a:p>
          <a:p>
            <a:pPr eaLnBrk="1" hangingPunct="1"/>
            <a:r>
              <a:rPr lang="en-US" altLang="en-US" dirty="0"/>
              <a:t>You'll be mentored</a:t>
            </a:r>
          </a:p>
          <a:p>
            <a:pPr eaLnBrk="1" hangingPunct="1"/>
            <a:r>
              <a:rPr lang="en-US" altLang="en-US" dirty="0"/>
              <a:t>You'll receive performance feedback</a:t>
            </a:r>
          </a:p>
          <a:p>
            <a:pPr eaLnBrk="1" hangingPunct="1"/>
            <a:r>
              <a:rPr lang="en-US" altLang="en-US" dirty="0"/>
              <a:t>Attend networking events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xmlns="" id="{E4AAA73B-20D2-4B03-9440-2D54420F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36" y="3962400"/>
            <a:ext cx="3763127" cy="2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BEA9984B-B336-4828-8622-A5C64EED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Timeline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00881-2F5B-4C99-BE0B-E9D9FF03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Nov. 30, 2020</a:t>
            </a:r>
            <a:r>
              <a:rPr lang="en-US" dirty="0" smtClean="0"/>
              <a:t>: </a:t>
            </a:r>
            <a:r>
              <a:rPr lang="en-US" dirty="0"/>
              <a:t>Application deadline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Jan. </a:t>
            </a:r>
            <a:r>
              <a:rPr lang="en-US" dirty="0" smtClean="0">
                <a:solidFill>
                  <a:srgbClr val="0070C0"/>
                </a:solidFill>
              </a:rPr>
              <a:t>3, 2021</a:t>
            </a:r>
            <a:r>
              <a:rPr lang="en-US" dirty="0" smtClean="0"/>
              <a:t>: </a:t>
            </a:r>
            <a:r>
              <a:rPr lang="en-US" dirty="0"/>
              <a:t>Writing sample </a:t>
            </a:r>
            <a:r>
              <a:rPr lang="en-US" dirty="0" smtClean="0"/>
              <a:t>emailed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Jan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– Jan. </a:t>
            </a:r>
            <a:r>
              <a:rPr lang="en-US" dirty="0" smtClean="0">
                <a:solidFill>
                  <a:srgbClr val="0070C0"/>
                </a:solidFill>
              </a:rPr>
              <a:t>8, 2021</a:t>
            </a:r>
            <a:r>
              <a:rPr lang="en-US" dirty="0" smtClean="0"/>
              <a:t>: </a:t>
            </a:r>
            <a:r>
              <a:rPr lang="en-US" dirty="0"/>
              <a:t>Initial interviews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Feb. </a:t>
            </a:r>
            <a:r>
              <a:rPr lang="en-US" dirty="0">
                <a:solidFill>
                  <a:srgbClr val="0070C0"/>
                </a:solidFill>
              </a:rPr>
              <a:t>8 </a:t>
            </a:r>
            <a:r>
              <a:rPr lang="en-US" dirty="0" smtClean="0">
                <a:solidFill>
                  <a:srgbClr val="0070C0"/>
                </a:solidFill>
              </a:rPr>
              <a:t>– 12, 2021</a:t>
            </a:r>
            <a:r>
              <a:rPr lang="en-US" dirty="0" smtClean="0"/>
              <a:t>: </a:t>
            </a:r>
            <a:r>
              <a:rPr lang="en-US" dirty="0"/>
              <a:t>Matching interviews with employers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Submit </a:t>
            </a:r>
            <a:r>
              <a:rPr lang="en-US" dirty="0"/>
              <a:t>first semester law grades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Feb. </a:t>
            </a:r>
            <a:r>
              <a:rPr lang="en-US" dirty="0" smtClean="0">
                <a:solidFill>
                  <a:srgbClr val="0070C0"/>
                </a:solidFill>
              </a:rPr>
              <a:t>19</a:t>
            </a:r>
            <a:r>
              <a:rPr lang="en-US" dirty="0" smtClean="0">
                <a:solidFill>
                  <a:srgbClr val="0070C0"/>
                </a:solidFill>
              </a:rPr>
              <a:t>, 2021</a:t>
            </a:r>
            <a:r>
              <a:rPr lang="en-US" dirty="0" smtClean="0"/>
              <a:t>: </a:t>
            </a:r>
            <a:r>
              <a:rPr lang="en-US" dirty="0"/>
              <a:t>Matching preference forms due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March 1</a:t>
            </a:r>
            <a:r>
              <a:rPr lang="en-US" dirty="0" smtClean="0">
                <a:solidFill>
                  <a:srgbClr val="0070C0"/>
                </a:solidFill>
              </a:rPr>
              <a:t>, 2021</a:t>
            </a:r>
            <a:r>
              <a:rPr lang="en-US" dirty="0" smtClean="0"/>
              <a:t>: </a:t>
            </a:r>
            <a:r>
              <a:rPr lang="en-US" dirty="0"/>
              <a:t>Employer/student matches announced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April </a:t>
            </a:r>
            <a:r>
              <a:rPr lang="en-US" dirty="0">
                <a:solidFill>
                  <a:srgbClr val="0070C0"/>
                </a:solidFill>
              </a:rPr>
              <a:t>9</a:t>
            </a:r>
            <a:r>
              <a:rPr lang="en-US" dirty="0" smtClean="0">
                <a:solidFill>
                  <a:srgbClr val="0070C0"/>
                </a:solidFill>
              </a:rPr>
              <a:t>, 2021</a:t>
            </a:r>
            <a:r>
              <a:rPr lang="en-US" dirty="0" smtClean="0"/>
              <a:t>: </a:t>
            </a:r>
            <a:r>
              <a:rPr lang="en-US" dirty="0"/>
              <a:t>1L Summer Clerkship Orientation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591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2021 HCBA 1L Minority  Clerkship Information Session</vt:lpstr>
      <vt:lpstr>Why I'm here today!</vt:lpstr>
      <vt:lpstr>1L Minority Clerkship Program</vt:lpstr>
      <vt:lpstr>2018 Summer Employers</vt:lpstr>
      <vt:lpstr>2020 HCBA 1L Clerks</vt:lpstr>
      <vt:lpstr>How Program Works (1 of 2) (see Handout)</vt:lpstr>
      <vt:lpstr>How Program Works (2 of 2) (see Handout)</vt:lpstr>
      <vt:lpstr>What you'll be doing</vt:lpstr>
      <vt:lpstr>Timeline</vt:lpstr>
      <vt:lpstr>How to Apply </vt:lpstr>
      <vt:lpstr>Transparency</vt:lpstr>
      <vt:lpstr>Resume</vt:lpstr>
      <vt:lpstr>Personal Statement (1 of 3)</vt:lpstr>
      <vt:lpstr>Personal Statement (2 of 3)</vt:lpstr>
      <vt:lpstr>Exemplar Personal Statement (3 of 3)</vt:lpstr>
      <vt:lpstr>Legal Writing Evaluation (1 of 2)</vt:lpstr>
      <vt:lpstr>Exemplar Legal Writing Sample (2 of 2)</vt:lpstr>
      <vt:lpstr>Initial Interview Evaluation</vt:lpstr>
      <vt:lpstr>Advice from 1L Law Clerks </vt:lpstr>
      <vt:lpstr>PowerPoint Presentation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HCBA 1L Minority  Clerkship Information Session</dc:title>
  <dc:creator>Dana Miner</dc:creator>
  <cp:lastModifiedBy>Athena Hollins</cp:lastModifiedBy>
  <cp:revision>3</cp:revision>
  <dcterms:modified xsi:type="dcterms:W3CDTF">2020-11-19T19:13:46Z</dcterms:modified>
</cp:coreProperties>
</file>