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1" r:id="rId2"/>
  </p:sldMasterIdLst>
  <p:notesMasterIdLst>
    <p:notesMasterId r:id="rId48"/>
  </p:notesMasterIdLst>
  <p:sldIdLst>
    <p:sldId id="279" r:id="rId3"/>
    <p:sldId id="271" r:id="rId4"/>
    <p:sldId id="352" r:id="rId5"/>
    <p:sldId id="379"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3" r:id="rId34"/>
    <p:sldId id="367" r:id="rId35"/>
    <p:sldId id="368" r:id="rId36"/>
    <p:sldId id="369" r:id="rId37"/>
    <p:sldId id="370" r:id="rId38"/>
    <p:sldId id="371" r:id="rId39"/>
    <p:sldId id="372" r:id="rId40"/>
    <p:sldId id="373" r:id="rId41"/>
    <p:sldId id="374" r:id="rId42"/>
    <p:sldId id="375" r:id="rId43"/>
    <p:sldId id="376" r:id="rId44"/>
    <p:sldId id="377" r:id="rId45"/>
    <p:sldId id="378" r:id="rId46"/>
    <p:sldId id="380" r:id="rId47"/>
  </p:sldIdLst>
  <p:sldSz cx="9144000" cy="6858000" type="screen4x3"/>
  <p:notesSz cx="7010400" cy="9236075"/>
  <p:defaultTextStyle>
    <a:defPPr>
      <a:defRPr lang="en-US"/>
    </a:defPPr>
    <a:lvl1pPr marL="0" algn="l" defTabSz="746150" rtl="0" eaLnBrk="1" latinLnBrk="0" hangingPunct="1">
      <a:defRPr sz="1469" kern="1200">
        <a:solidFill>
          <a:schemeClr val="tx1"/>
        </a:solidFill>
        <a:latin typeface="+mn-lt"/>
        <a:ea typeface="+mn-ea"/>
        <a:cs typeface="+mn-cs"/>
      </a:defRPr>
    </a:lvl1pPr>
    <a:lvl2pPr marL="373075" algn="l" defTabSz="746150" rtl="0" eaLnBrk="1" latinLnBrk="0" hangingPunct="1">
      <a:defRPr sz="1469" kern="1200">
        <a:solidFill>
          <a:schemeClr val="tx1"/>
        </a:solidFill>
        <a:latin typeface="+mn-lt"/>
        <a:ea typeface="+mn-ea"/>
        <a:cs typeface="+mn-cs"/>
      </a:defRPr>
    </a:lvl2pPr>
    <a:lvl3pPr marL="746150" algn="l" defTabSz="746150" rtl="0" eaLnBrk="1" latinLnBrk="0" hangingPunct="1">
      <a:defRPr sz="1469" kern="1200">
        <a:solidFill>
          <a:schemeClr val="tx1"/>
        </a:solidFill>
        <a:latin typeface="+mn-lt"/>
        <a:ea typeface="+mn-ea"/>
        <a:cs typeface="+mn-cs"/>
      </a:defRPr>
    </a:lvl3pPr>
    <a:lvl4pPr marL="1119226" algn="l" defTabSz="746150" rtl="0" eaLnBrk="1" latinLnBrk="0" hangingPunct="1">
      <a:defRPr sz="1469" kern="1200">
        <a:solidFill>
          <a:schemeClr val="tx1"/>
        </a:solidFill>
        <a:latin typeface="+mn-lt"/>
        <a:ea typeface="+mn-ea"/>
        <a:cs typeface="+mn-cs"/>
      </a:defRPr>
    </a:lvl4pPr>
    <a:lvl5pPr marL="1492301" algn="l" defTabSz="746150" rtl="0" eaLnBrk="1" latinLnBrk="0" hangingPunct="1">
      <a:defRPr sz="1469" kern="1200">
        <a:solidFill>
          <a:schemeClr val="tx1"/>
        </a:solidFill>
        <a:latin typeface="+mn-lt"/>
        <a:ea typeface="+mn-ea"/>
        <a:cs typeface="+mn-cs"/>
      </a:defRPr>
    </a:lvl5pPr>
    <a:lvl6pPr marL="1865376" algn="l" defTabSz="746150" rtl="0" eaLnBrk="1" latinLnBrk="0" hangingPunct="1">
      <a:defRPr sz="1469" kern="1200">
        <a:solidFill>
          <a:schemeClr val="tx1"/>
        </a:solidFill>
        <a:latin typeface="+mn-lt"/>
        <a:ea typeface="+mn-ea"/>
        <a:cs typeface="+mn-cs"/>
      </a:defRPr>
    </a:lvl6pPr>
    <a:lvl7pPr marL="2238451" algn="l" defTabSz="746150" rtl="0" eaLnBrk="1" latinLnBrk="0" hangingPunct="1">
      <a:defRPr sz="1469" kern="1200">
        <a:solidFill>
          <a:schemeClr val="tx1"/>
        </a:solidFill>
        <a:latin typeface="+mn-lt"/>
        <a:ea typeface="+mn-ea"/>
        <a:cs typeface="+mn-cs"/>
      </a:defRPr>
    </a:lvl7pPr>
    <a:lvl8pPr marL="2611526" algn="l" defTabSz="746150" rtl="0" eaLnBrk="1" latinLnBrk="0" hangingPunct="1">
      <a:defRPr sz="1469" kern="1200">
        <a:solidFill>
          <a:schemeClr val="tx1"/>
        </a:solidFill>
        <a:latin typeface="+mn-lt"/>
        <a:ea typeface="+mn-ea"/>
        <a:cs typeface="+mn-cs"/>
      </a:defRPr>
    </a:lvl8pPr>
    <a:lvl9pPr marL="2984602" algn="l" defTabSz="746150" rtl="0" eaLnBrk="1" latinLnBrk="0" hangingPunct="1">
      <a:defRPr sz="146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F29"/>
    <a:srgbClr val="FFFF00"/>
    <a:srgbClr val="5D0024"/>
    <a:srgbClr val="C9C1AF"/>
    <a:srgbClr val="F4F3ED"/>
    <a:srgbClr val="002957"/>
    <a:srgbClr val="002925"/>
    <a:srgbClr val="950225"/>
    <a:srgbClr val="6465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5" autoAdjust="0"/>
    <p:restoredTop sz="86377" autoAdjust="0"/>
  </p:normalViewPr>
  <p:slideViewPr>
    <p:cSldViewPr snapToGrid="0" snapToObjects="1">
      <p:cViewPr varScale="1">
        <p:scale>
          <a:sx n="83" d="100"/>
          <a:sy n="83" d="100"/>
        </p:scale>
        <p:origin x="1086"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3AF6F3F6-4361-4143-AEE3-7809F0E385CE}" type="datetimeFigureOut">
              <a:rPr lang="en-US" smtClean="0"/>
              <a:t>10/27/2016</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8BD0016F-11A0-EC4C-84F1-EED23AE5E22E}" type="slidenum">
              <a:rPr lang="en-US" smtClean="0"/>
              <a:t>‹#›</a:t>
            </a:fld>
            <a:endParaRPr lang="en-US"/>
          </a:p>
        </p:txBody>
      </p:sp>
    </p:spTree>
    <p:extLst>
      <p:ext uri="{BB962C8B-B14F-4D97-AF65-F5344CB8AC3E}">
        <p14:creationId xmlns:p14="http://schemas.microsoft.com/office/powerpoint/2010/main" val="1931589909"/>
      </p:ext>
    </p:extLst>
  </p:cSld>
  <p:clrMap bg1="lt1" tx1="dk1" bg2="lt2" tx2="dk2" accent1="accent1" accent2="accent2" accent3="accent3" accent4="accent4" accent5="accent5" accent6="accent6" hlink="hlink" folHlink="folHlink"/>
  <p:notesStyle>
    <a:lvl1pPr marL="0" algn="l" defTabSz="746150" rtl="0" eaLnBrk="1" latinLnBrk="0" hangingPunct="1">
      <a:defRPr sz="979" kern="1200">
        <a:solidFill>
          <a:schemeClr val="tx1"/>
        </a:solidFill>
        <a:latin typeface="+mn-lt"/>
        <a:ea typeface="+mn-ea"/>
        <a:cs typeface="+mn-cs"/>
      </a:defRPr>
    </a:lvl1pPr>
    <a:lvl2pPr marL="373075" algn="l" defTabSz="746150" rtl="0" eaLnBrk="1" latinLnBrk="0" hangingPunct="1">
      <a:defRPr sz="979" kern="1200">
        <a:solidFill>
          <a:schemeClr val="tx1"/>
        </a:solidFill>
        <a:latin typeface="+mn-lt"/>
        <a:ea typeface="+mn-ea"/>
        <a:cs typeface="+mn-cs"/>
      </a:defRPr>
    </a:lvl2pPr>
    <a:lvl3pPr marL="746150" algn="l" defTabSz="746150" rtl="0" eaLnBrk="1" latinLnBrk="0" hangingPunct="1">
      <a:defRPr sz="979" kern="1200">
        <a:solidFill>
          <a:schemeClr val="tx1"/>
        </a:solidFill>
        <a:latin typeface="+mn-lt"/>
        <a:ea typeface="+mn-ea"/>
        <a:cs typeface="+mn-cs"/>
      </a:defRPr>
    </a:lvl3pPr>
    <a:lvl4pPr marL="1119226" algn="l" defTabSz="746150" rtl="0" eaLnBrk="1" latinLnBrk="0" hangingPunct="1">
      <a:defRPr sz="979" kern="1200">
        <a:solidFill>
          <a:schemeClr val="tx1"/>
        </a:solidFill>
        <a:latin typeface="+mn-lt"/>
        <a:ea typeface="+mn-ea"/>
        <a:cs typeface="+mn-cs"/>
      </a:defRPr>
    </a:lvl4pPr>
    <a:lvl5pPr marL="1492301" algn="l" defTabSz="746150" rtl="0" eaLnBrk="1" latinLnBrk="0" hangingPunct="1">
      <a:defRPr sz="979" kern="1200">
        <a:solidFill>
          <a:schemeClr val="tx1"/>
        </a:solidFill>
        <a:latin typeface="+mn-lt"/>
        <a:ea typeface="+mn-ea"/>
        <a:cs typeface="+mn-cs"/>
      </a:defRPr>
    </a:lvl5pPr>
    <a:lvl6pPr marL="1865376" algn="l" defTabSz="746150" rtl="0" eaLnBrk="1" latinLnBrk="0" hangingPunct="1">
      <a:defRPr sz="979" kern="1200">
        <a:solidFill>
          <a:schemeClr val="tx1"/>
        </a:solidFill>
        <a:latin typeface="+mn-lt"/>
        <a:ea typeface="+mn-ea"/>
        <a:cs typeface="+mn-cs"/>
      </a:defRPr>
    </a:lvl6pPr>
    <a:lvl7pPr marL="2238451" algn="l" defTabSz="746150" rtl="0" eaLnBrk="1" latinLnBrk="0" hangingPunct="1">
      <a:defRPr sz="979" kern="1200">
        <a:solidFill>
          <a:schemeClr val="tx1"/>
        </a:solidFill>
        <a:latin typeface="+mn-lt"/>
        <a:ea typeface="+mn-ea"/>
        <a:cs typeface="+mn-cs"/>
      </a:defRPr>
    </a:lvl7pPr>
    <a:lvl8pPr marL="2611526" algn="l" defTabSz="746150" rtl="0" eaLnBrk="1" latinLnBrk="0" hangingPunct="1">
      <a:defRPr sz="979" kern="1200">
        <a:solidFill>
          <a:schemeClr val="tx1"/>
        </a:solidFill>
        <a:latin typeface="+mn-lt"/>
        <a:ea typeface="+mn-ea"/>
        <a:cs typeface="+mn-cs"/>
      </a:defRPr>
    </a:lvl8pPr>
    <a:lvl9pPr marL="2984602" algn="l" defTabSz="746150" rtl="0" eaLnBrk="1" latinLnBrk="0" hangingPunct="1">
      <a:defRPr sz="97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748C-C39F-484A-AF96-7851A29C65C5}" type="slidenum">
              <a:rPr lang="en-US" smtClean="0"/>
              <a:t>4</a:t>
            </a:fld>
            <a:endParaRPr lang="en-US" dirty="0"/>
          </a:p>
        </p:txBody>
      </p:sp>
    </p:spTree>
    <p:extLst>
      <p:ext uri="{BB962C8B-B14F-4D97-AF65-F5344CB8AC3E}">
        <p14:creationId xmlns:p14="http://schemas.microsoft.com/office/powerpoint/2010/main" val="2431415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748C-C39F-484A-AF96-7851A29C65C5}" type="slidenum">
              <a:rPr lang="en-US" smtClean="0"/>
              <a:t>18</a:t>
            </a:fld>
            <a:endParaRPr lang="en-US" dirty="0"/>
          </a:p>
        </p:txBody>
      </p:sp>
    </p:spTree>
    <p:extLst>
      <p:ext uri="{BB962C8B-B14F-4D97-AF65-F5344CB8AC3E}">
        <p14:creationId xmlns:p14="http://schemas.microsoft.com/office/powerpoint/2010/main" val="62983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748C-C39F-484A-AF96-7851A29C65C5}" type="slidenum">
              <a:rPr lang="en-US" smtClean="0"/>
              <a:t>19</a:t>
            </a:fld>
            <a:endParaRPr lang="en-US" dirty="0"/>
          </a:p>
        </p:txBody>
      </p:sp>
    </p:spTree>
    <p:extLst>
      <p:ext uri="{BB962C8B-B14F-4D97-AF65-F5344CB8AC3E}">
        <p14:creationId xmlns:p14="http://schemas.microsoft.com/office/powerpoint/2010/main" val="213960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748C-C39F-484A-AF96-7851A29C65C5}" type="slidenum">
              <a:rPr lang="en-US" smtClean="0"/>
              <a:t>20</a:t>
            </a:fld>
            <a:endParaRPr lang="en-US" dirty="0"/>
          </a:p>
        </p:txBody>
      </p:sp>
    </p:spTree>
    <p:extLst>
      <p:ext uri="{BB962C8B-B14F-4D97-AF65-F5344CB8AC3E}">
        <p14:creationId xmlns:p14="http://schemas.microsoft.com/office/powerpoint/2010/main" val="2317672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748C-C39F-484A-AF96-7851A29C65C5}" type="slidenum">
              <a:rPr lang="en-US" smtClean="0"/>
              <a:t>21</a:t>
            </a:fld>
            <a:endParaRPr lang="en-US" dirty="0"/>
          </a:p>
        </p:txBody>
      </p:sp>
    </p:spTree>
    <p:extLst>
      <p:ext uri="{BB962C8B-B14F-4D97-AF65-F5344CB8AC3E}">
        <p14:creationId xmlns:p14="http://schemas.microsoft.com/office/powerpoint/2010/main" val="159709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748C-C39F-484A-AF96-7851A29C65C5}" type="slidenum">
              <a:rPr lang="en-US" smtClean="0"/>
              <a:t>23</a:t>
            </a:fld>
            <a:endParaRPr lang="en-US" dirty="0"/>
          </a:p>
        </p:txBody>
      </p:sp>
    </p:spTree>
    <p:extLst>
      <p:ext uri="{BB962C8B-B14F-4D97-AF65-F5344CB8AC3E}">
        <p14:creationId xmlns:p14="http://schemas.microsoft.com/office/powerpoint/2010/main" val="3845827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748C-C39F-484A-AF96-7851A29C65C5}" type="slidenum">
              <a:rPr lang="en-US" smtClean="0"/>
              <a:t>25</a:t>
            </a:fld>
            <a:endParaRPr lang="en-US" dirty="0"/>
          </a:p>
        </p:txBody>
      </p:sp>
    </p:spTree>
    <p:extLst>
      <p:ext uri="{BB962C8B-B14F-4D97-AF65-F5344CB8AC3E}">
        <p14:creationId xmlns:p14="http://schemas.microsoft.com/office/powerpoint/2010/main" val="1947018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3000" y="685800"/>
            <a:ext cx="4572000" cy="3429000"/>
          </a:xfrm>
          <a:ln/>
        </p:spPr>
      </p:sp>
      <p:sp>
        <p:nvSpPr>
          <p:cNvPr id="25603" name="Notes Placeholder 2"/>
          <p:cNvSpPr>
            <a:spLocks noGrp="1"/>
          </p:cNvSpPr>
          <p:nvPr>
            <p:ph type="body" idx="1"/>
          </p:nvPr>
        </p:nvSpPr>
        <p:spPr>
          <a:noFill/>
        </p:spPr>
        <p:txBody>
          <a:bodyPr/>
          <a:lstStyle/>
          <a:p>
            <a:r>
              <a:rPr lang="en-US" altLang="en-US" dirty="0" smtClean="0"/>
              <a:t>The convoluted and largely unregulated system of medical marijuana caregivers, dispensaries, and patients has allowed for high levels of marijuana to be produced for the general market in Colorado and into other states.</a:t>
            </a:r>
          </a:p>
          <a:p>
            <a:endParaRPr lang="en-US" altLang="en-US" dirty="0" smtClean="0"/>
          </a:p>
          <a:p>
            <a:r>
              <a:rPr lang="en-US" altLang="en-US" dirty="0" smtClean="0"/>
              <a:t>It’s not just DEA saying that.  In June 2013, the Colorado State Auditor’s office released the results of its performance audit of the CDPHE medical marijuana patient registry system. The audit found that the system had not provided adequate oversight of patients, caregivers, and physicians. The auditors conceded the system </a:t>
            </a:r>
            <a:r>
              <a:rPr lang="en-US" altLang="en-US" u="sng" dirty="0" smtClean="0"/>
              <a:t>“could allow individuals to circumvent controls designed to ensure that medical marijuana is not diverted outside the industry.”</a:t>
            </a:r>
            <a:r>
              <a:rPr lang="en-US" altLang="en-US" dirty="0" smtClean="0"/>
              <a:t> The audit called into question the claim that Colorado’s medical marijuana system is tightly regulated and strictly enforced. Auditors found that CDPHE allowed unqualified patients to obtain red cards for access to medical marijuana, did not sufficiently oversee physicians who make recommendations, and did not effectively monitor whether caregivers were acting within parameters of the law. Additionally, the audit faulted CDPHE’s restrictive access of patient and provider information to law enforcement.</a:t>
            </a:r>
          </a:p>
          <a:p>
            <a:endParaRPr lang="en-US" altLang="en-US" dirty="0" smtClean="0"/>
          </a:p>
          <a:p>
            <a:r>
              <a:rPr lang="en-US" altLang="en-US" dirty="0" smtClean="0"/>
              <a:t>This report followed the Colorado State Auditor’s March 2013 performance audit that found the MED had neither effectively regulated Colorado’s for-profit marijuana industry nor adequately enforced state marijuana laws.</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
        <p:nvSpPr>
          <p:cNvPr id="25604" name="Slide Number Placeholder 3"/>
          <p:cNvSpPr>
            <a:spLocks noGrp="1"/>
          </p:cNvSpPr>
          <p:nvPr>
            <p:ph type="sldNum" sz="quarter" idx="5"/>
          </p:nvPr>
        </p:nvSpPr>
        <p:spPr>
          <a:noFill/>
        </p:spPr>
        <p:txBody>
          <a:bodyPr/>
          <a:lstStyle>
            <a:lvl1pPr defTabSz="913854" eaLnBrk="0" hangingPunct="0">
              <a:spcBef>
                <a:spcPct val="30000"/>
              </a:spcBef>
              <a:defRPr sz="1200">
                <a:solidFill>
                  <a:schemeClr val="tx1"/>
                </a:solidFill>
                <a:latin typeface="Arial" charset="0"/>
              </a:defRPr>
            </a:lvl1pPr>
            <a:lvl2pPr marL="734852" indent="-282635" defTabSz="913854" eaLnBrk="0" hangingPunct="0">
              <a:spcBef>
                <a:spcPct val="30000"/>
              </a:spcBef>
              <a:defRPr sz="1200">
                <a:solidFill>
                  <a:schemeClr val="tx1"/>
                </a:solidFill>
                <a:latin typeface="Arial" charset="0"/>
              </a:defRPr>
            </a:lvl2pPr>
            <a:lvl3pPr marL="1130541" indent="-226108" defTabSz="913854" eaLnBrk="0" hangingPunct="0">
              <a:spcBef>
                <a:spcPct val="30000"/>
              </a:spcBef>
              <a:defRPr sz="1200">
                <a:solidFill>
                  <a:schemeClr val="tx1"/>
                </a:solidFill>
                <a:latin typeface="Arial" charset="0"/>
              </a:defRPr>
            </a:lvl3pPr>
            <a:lvl4pPr marL="1582758" indent="-226108" defTabSz="913854" eaLnBrk="0" hangingPunct="0">
              <a:spcBef>
                <a:spcPct val="30000"/>
              </a:spcBef>
              <a:defRPr sz="1200">
                <a:solidFill>
                  <a:schemeClr val="tx1"/>
                </a:solidFill>
                <a:latin typeface="Arial" charset="0"/>
              </a:defRPr>
            </a:lvl4pPr>
            <a:lvl5pPr marL="2034974" indent="-226108" defTabSz="913854" eaLnBrk="0" hangingPunct="0">
              <a:spcBef>
                <a:spcPct val="30000"/>
              </a:spcBef>
              <a:defRPr sz="1200">
                <a:solidFill>
                  <a:schemeClr val="tx1"/>
                </a:solidFill>
                <a:latin typeface="Arial" charset="0"/>
              </a:defRPr>
            </a:lvl5pPr>
            <a:lvl6pPr marL="2487191" indent="-226108" defTabSz="913854" eaLnBrk="0" fontAlgn="base" hangingPunct="0">
              <a:spcBef>
                <a:spcPct val="30000"/>
              </a:spcBef>
              <a:spcAft>
                <a:spcPct val="0"/>
              </a:spcAft>
              <a:defRPr sz="1200">
                <a:solidFill>
                  <a:schemeClr val="tx1"/>
                </a:solidFill>
                <a:latin typeface="Arial" charset="0"/>
              </a:defRPr>
            </a:lvl6pPr>
            <a:lvl7pPr marL="2939407" indent="-226108" defTabSz="913854" eaLnBrk="0" fontAlgn="base" hangingPunct="0">
              <a:spcBef>
                <a:spcPct val="30000"/>
              </a:spcBef>
              <a:spcAft>
                <a:spcPct val="0"/>
              </a:spcAft>
              <a:defRPr sz="1200">
                <a:solidFill>
                  <a:schemeClr val="tx1"/>
                </a:solidFill>
                <a:latin typeface="Arial" charset="0"/>
              </a:defRPr>
            </a:lvl7pPr>
            <a:lvl8pPr marL="3391624" indent="-226108" defTabSz="913854" eaLnBrk="0" fontAlgn="base" hangingPunct="0">
              <a:spcBef>
                <a:spcPct val="30000"/>
              </a:spcBef>
              <a:spcAft>
                <a:spcPct val="0"/>
              </a:spcAft>
              <a:defRPr sz="1200">
                <a:solidFill>
                  <a:schemeClr val="tx1"/>
                </a:solidFill>
                <a:latin typeface="Arial" charset="0"/>
              </a:defRPr>
            </a:lvl8pPr>
            <a:lvl9pPr marL="3843840" indent="-226108" defTabSz="91385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3ED9904-0191-4802-8A88-FE448A4FE02F}" type="slidenum">
              <a:rPr lang="en-US" altLang="en-US" smtClean="0"/>
              <a:pPr eaLnBrk="1" hangingPunct="1">
                <a:spcBef>
                  <a:spcPct val="0"/>
                </a:spcBef>
              </a:pPr>
              <a:t>29</a:t>
            </a:fld>
            <a:endParaRPr lang="en-US" altLang="en-US" dirty="0" smtClean="0"/>
          </a:p>
        </p:txBody>
      </p:sp>
    </p:spTree>
    <p:extLst>
      <p:ext uri="{BB962C8B-B14F-4D97-AF65-F5344CB8AC3E}">
        <p14:creationId xmlns:p14="http://schemas.microsoft.com/office/powerpoint/2010/main" val="3492426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43000" y="685800"/>
            <a:ext cx="4572000" cy="3429000"/>
          </a:xfrm>
          <a:ln/>
        </p:spPr>
      </p:sp>
      <p:sp>
        <p:nvSpPr>
          <p:cNvPr id="34819" name="Notes Placeholder 2"/>
          <p:cNvSpPr>
            <a:spLocks noGrp="1"/>
          </p:cNvSpPr>
          <p:nvPr>
            <p:ph type="body" idx="1"/>
          </p:nvPr>
        </p:nvSpPr>
        <p:spPr>
          <a:noFill/>
        </p:spPr>
        <p:txBody>
          <a:bodyPr/>
          <a:lstStyle/>
          <a:p>
            <a:endParaRPr lang="en-US" altLang="en-US" dirty="0" smtClean="0"/>
          </a:p>
        </p:txBody>
      </p:sp>
      <p:sp>
        <p:nvSpPr>
          <p:cNvPr id="34820" name="Slide Number Placeholder 3"/>
          <p:cNvSpPr>
            <a:spLocks noGrp="1"/>
          </p:cNvSpPr>
          <p:nvPr>
            <p:ph type="sldNum" sz="quarter" idx="5"/>
          </p:nvPr>
        </p:nvSpPr>
        <p:spPr>
          <a:noFill/>
        </p:spPr>
        <p:txBody>
          <a:bodyPr/>
          <a:lstStyle>
            <a:lvl1pPr defTabSz="913854" eaLnBrk="0" hangingPunct="0">
              <a:spcBef>
                <a:spcPct val="30000"/>
              </a:spcBef>
              <a:defRPr sz="1200">
                <a:solidFill>
                  <a:schemeClr val="tx1"/>
                </a:solidFill>
                <a:latin typeface="Arial" charset="0"/>
              </a:defRPr>
            </a:lvl1pPr>
            <a:lvl2pPr marL="734852" indent="-282635" defTabSz="913854" eaLnBrk="0" hangingPunct="0">
              <a:spcBef>
                <a:spcPct val="30000"/>
              </a:spcBef>
              <a:defRPr sz="1200">
                <a:solidFill>
                  <a:schemeClr val="tx1"/>
                </a:solidFill>
                <a:latin typeface="Arial" charset="0"/>
              </a:defRPr>
            </a:lvl2pPr>
            <a:lvl3pPr marL="1130541" indent="-226108" defTabSz="913854" eaLnBrk="0" hangingPunct="0">
              <a:spcBef>
                <a:spcPct val="30000"/>
              </a:spcBef>
              <a:defRPr sz="1200">
                <a:solidFill>
                  <a:schemeClr val="tx1"/>
                </a:solidFill>
                <a:latin typeface="Arial" charset="0"/>
              </a:defRPr>
            </a:lvl3pPr>
            <a:lvl4pPr marL="1582758" indent="-226108" defTabSz="913854" eaLnBrk="0" hangingPunct="0">
              <a:spcBef>
                <a:spcPct val="30000"/>
              </a:spcBef>
              <a:defRPr sz="1200">
                <a:solidFill>
                  <a:schemeClr val="tx1"/>
                </a:solidFill>
                <a:latin typeface="Arial" charset="0"/>
              </a:defRPr>
            </a:lvl4pPr>
            <a:lvl5pPr marL="2034974" indent="-226108" defTabSz="913854" eaLnBrk="0" hangingPunct="0">
              <a:spcBef>
                <a:spcPct val="30000"/>
              </a:spcBef>
              <a:defRPr sz="1200">
                <a:solidFill>
                  <a:schemeClr val="tx1"/>
                </a:solidFill>
                <a:latin typeface="Arial" charset="0"/>
              </a:defRPr>
            </a:lvl5pPr>
            <a:lvl6pPr marL="2487191" indent="-226108" defTabSz="913854" eaLnBrk="0" fontAlgn="base" hangingPunct="0">
              <a:spcBef>
                <a:spcPct val="30000"/>
              </a:spcBef>
              <a:spcAft>
                <a:spcPct val="0"/>
              </a:spcAft>
              <a:defRPr sz="1200">
                <a:solidFill>
                  <a:schemeClr val="tx1"/>
                </a:solidFill>
                <a:latin typeface="Arial" charset="0"/>
              </a:defRPr>
            </a:lvl6pPr>
            <a:lvl7pPr marL="2939407" indent="-226108" defTabSz="913854" eaLnBrk="0" fontAlgn="base" hangingPunct="0">
              <a:spcBef>
                <a:spcPct val="30000"/>
              </a:spcBef>
              <a:spcAft>
                <a:spcPct val="0"/>
              </a:spcAft>
              <a:defRPr sz="1200">
                <a:solidFill>
                  <a:schemeClr val="tx1"/>
                </a:solidFill>
                <a:latin typeface="Arial" charset="0"/>
              </a:defRPr>
            </a:lvl7pPr>
            <a:lvl8pPr marL="3391624" indent="-226108" defTabSz="913854" eaLnBrk="0" fontAlgn="base" hangingPunct="0">
              <a:spcBef>
                <a:spcPct val="30000"/>
              </a:spcBef>
              <a:spcAft>
                <a:spcPct val="0"/>
              </a:spcAft>
              <a:defRPr sz="1200">
                <a:solidFill>
                  <a:schemeClr val="tx1"/>
                </a:solidFill>
                <a:latin typeface="Arial" charset="0"/>
              </a:defRPr>
            </a:lvl8pPr>
            <a:lvl9pPr marL="3843840" indent="-226108" defTabSz="91385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0BD2B7E-7A24-4222-B8D0-AF0E48FA8917}" type="slidenum">
              <a:rPr lang="en-US" altLang="en-US" smtClean="0"/>
              <a:pPr eaLnBrk="1" hangingPunct="1">
                <a:spcBef>
                  <a:spcPct val="0"/>
                </a:spcBef>
              </a:pPr>
              <a:t>30</a:t>
            </a:fld>
            <a:endParaRPr lang="en-US" altLang="en-US" dirty="0" smtClean="0"/>
          </a:p>
        </p:txBody>
      </p:sp>
    </p:spTree>
    <p:extLst>
      <p:ext uri="{BB962C8B-B14F-4D97-AF65-F5344CB8AC3E}">
        <p14:creationId xmlns:p14="http://schemas.microsoft.com/office/powerpoint/2010/main" val="374412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Index</a:t>
            </a:r>
            <a:endParaRPr lang="en-US" dirty="0"/>
          </a:p>
        </p:txBody>
      </p:sp>
      <p:sp>
        <p:nvSpPr>
          <p:cNvPr id="4" name="Slide Number Placeholder 3"/>
          <p:cNvSpPr>
            <a:spLocks noGrp="1"/>
          </p:cNvSpPr>
          <p:nvPr>
            <p:ph type="sldNum" sz="quarter" idx="10"/>
          </p:nvPr>
        </p:nvSpPr>
        <p:spPr/>
        <p:txBody>
          <a:bodyPr/>
          <a:lstStyle/>
          <a:p>
            <a:fld id="{8465748C-C39F-484A-AF96-7851A29C65C5}" type="slidenum">
              <a:rPr lang="en-US" smtClean="0"/>
              <a:t>5</a:t>
            </a:fld>
            <a:endParaRPr lang="en-US" dirty="0"/>
          </a:p>
        </p:txBody>
      </p:sp>
    </p:spTree>
    <p:extLst>
      <p:ext uri="{BB962C8B-B14F-4D97-AF65-F5344CB8AC3E}">
        <p14:creationId xmlns:p14="http://schemas.microsoft.com/office/powerpoint/2010/main" val="3461021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748C-C39F-484A-AF96-7851A29C65C5}" type="slidenum">
              <a:rPr lang="en-US" smtClean="0"/>
              <a:t>6</a:t>
            </a:fld>
            <a:endParaRPr lang="en-US" dirty="0"/>
          </a:p>
        </p:txBody>
      </p:sp>
    </p:spTree>
    <p:extLst>
      <p:ext uri="{BB962C8B-B14F-4D97-AF65-F5344CB8AC3E}">
        <p14:creationId xmlns:p14="http://schemas.microsoft.com/office/powerpoint/2010/main" val="271895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748C-C39F-484A-AF96-7851A29C65C5}" type="slidenum">
              <a:rPr lang="en-US" smtClean="0"/>
              <a:t>8</a:t>
            </a:fld>
            <a:endParaRPr lang="en-US" dirty="0"/>
          </a:p>
        </p:txBody>
      </p:sp>
    </p:spTree>
    <p:extLst>
      <p:ext uri="{BB962C8B-B14F-4D97-AF65-F5344CB8AC3E}">
        <p14:creationId xmlns:p14="http://schemas.microsoft.com/office/powerpoint/2010/main" val="2000872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748C-C39F-484A-AF96-7851A29C65C5}" type="slidenum">
              <a:rPr lang="en-US" smtClean="0"/>
              <a:t>9</a:t>
            </a:fld>
            <a:endParaRPr lang="en-US" dirty="0"/>
          </a:p>
        </p:txBody>
      </p:sp>
    </p:spTree>
    <p:extLst>
      <p:ext uri="{BB962C8B-B14F-4D97-AF65-F5344CB8AC3E}">
        <p14:creationId xmlns:p14="http://schemas.microsoft.com/office/powerpoint/2010/main" val="946576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748C-C39F-484A-AF96-7851A29C65C5}" type="slidenum">
              <a:rPr lang="en-US" smtClean="0"/>
              <a:t>10</a:t>
            </a:fld>
            <a:endParaRPr lang="en-US" dirty="0"/>
          </a:p>
        </p:txBody>
      </p:sp>
    </p:spTree>
    <p:extLst>
      <p:ext uri="{BB962C8B-B14F-4D97-AF65-F5344CB8AC3E}">
        <p14:creationId xmlns:p14="http://schemas.microsoft.com/office/powerpoint/2010/main" val="1709369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748C-C39F-484A-AF96-7851A29C65C5}" type="slidenum">
              <a:rPr lang="en-US" smtClean="0"/>
              <a:t>11</a:t>
            </a:fld>
            <a:endParaRPr lang="en-US" dirty="0"/>
          </a:p>
        </p:txBody>
      </p:sp>
    </p:spTree>
    <p:extLst>
      <p:ext uri="{BB962C8B-B14F-4D97-AF65-F5344CB8AC3E}">
        <p14:creationId xmlns:p14="http://schemas.microsoft.com/office/powerpoint/2010/main" val="164299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748C-C39F-484A-AF96-7851A29C65C5}" type="slidenum">
              <a:rPr lang="en-US" smtClean="0"/>
              <a:t>15</a:t>
            </a:fld>
            <a:endParaRPr lang="en-US" dirty="0"/>
          </a:p>
        </p:txBody>
      </p:sp>
    </p:spTree>
    <p:extLst>
      <p:ext uri="{BB962C8B-B14F-4D97-AF65-F5344CB8AC3E}">
        <p14:creationId xmlns:p14="http://schemas.microsoft.com/office/powerpoint/2010/main" val="253414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748C-C39F-484A-AF96-7851A29C65C5}" type="slidenum">
              <a:rPr lang="en-US" smtClean="0"/>
              <a:t>16</a:t>
            </a:fld>
            <a:endParaRPr lang="en-US" dirty="0"/>
          </a:p>
        </p:txBody>
      </p:sp>
    </p:spTree>
    <p:extLst>
      <p:ext uri="{BB962C8B-B14F-4D97-AF65-F5344CB8AC3E}">
        <p14:creationId xmlns:p14="http://schemas.microsoft.com/office/powerpoint/2010/main" val="230415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Graphic_Toolkit_Update_Powerpoint_Red_01-content_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628650" y="6356351"/>
            <a:ext cx="2057400" cy="365125"/>
          </a:xfrm>
          <a:prstGeom prst="rect">
            <a:avLst/>
          </a:prstGeom>
        </p:spPr>
        <p:txBody>
          <a:bodyPr/>
          <a:lstStyle/>
          <a:p>
            <a:fld id="{1F84EEA8-523D-4C9B-B25F-EE4A05107A3E}" type="datetime1">
              <a:rPr lang="en-US" smtClean="0"/>
              <a:t>10/27/2016</a:t>
            </a:fld>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endParaRPr lang="en-US" dirty="0"/>
          </a:p>
        </p:txBody>
      </p:sp>
    </p:spTree>
    <p:extLst>
      <p:ext uri="{BB962C8B-B14F-4D97-AF65-F5344CB8AC3E}">
        <p14:creationId xmlns:p14="http://schemas.microsoft.com/office/powerpoint/2010/main" val="690042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56EA66-84B7-6B4E-B60B-BD970A728866}" type="datetimeFigureOut">
              <a:rPr lang="en-US" smtClean="0">
                <a:solidFill>
                  <a:prstClr val="black">
                    <a:tint val="75000"/>
                  </a:prstClr>
                </a:solidFill>
              </a:rPr>
              <a:pPr/>
              <a:t>10/27/2016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7264A-7927-8841-889C-F1595E48D7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32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56EA66-84B7-6B4E-B60B-BD970A728866}" type="datetimeFigureOut">
              <a:rPr lang="en-US" smtClean="0">
                <a:solidFill>
                  <a:prstClr val="black">
                    <a:tint val="75000"/>
                  </a:prstClr>
                </a:solidFill>
              </a:rPr>
              <a:pPr/>
              <a:t>10/27/2016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27264A-7927-8841-889C-F1595E48D7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77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56EA66-84B7-6B4E-B60B-BD970A728866}" type="datetimeFigureOut">
              <a:rPr lang="en-US" smtClean="0">
                <a:solidFill>
                  <a:prstClr val="black">
                    <a:tint val="75000"/>
                  </a:prstClr>
                </a:solidFill>
              </a:rPr>
              <a:pPr/>
              <a:t>10/27/2016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27264A-7927-8841-889C-F1595E48D7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930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6EA66-84B7-6B4E-B60B-BD970A728866}" type="datetimeFigureOut">
              <a:rPr lang="en-US" smtClean="0">
                <a:solidFill>
                  <a:prstClr val="black">
                    <a:tint val="75000"/>
                  </a:prstClr>
                </a:solidFill>
              </a:rPr>
              <a:pPr/>
              <a:t>10/27/2016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27264A-7927-8841-889C-F1595E48D7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250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6EA66-84B7-6B4E-B60B-BD970A728866}" type="datetimeFigureOut">
              <a:rPr lang="en-US" smtClean="0">
                <a:solidFill>
                  <a:prstClr val="black">
                    <a:tint val="75000"/>
                  </a:prstClr>
                </a:solidFill>
              </a:rPr>
              <a:pPr/>
              <a:t>10/27/2016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7264A-7927-8841-889C-F1595E48D7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967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6EA66-84B7-6B4E-B60B-BD970A728866}" type="datetimeFigureOut">
              <a:rPr lang="en-US" smtClean="0">
                <a:solidFill>
                  <a:prstClr val="black">
                    <a:tint val="75000"/>
                  </a:prstClr>
                </a:solidFill>
              </a:rPr>
              <a:pPr/>
              <a:t>10/27/2016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7264A-7927-8841-889C-F1595E48D7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117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56EA66-84B7-6B4E-B60B-BD970A728866}"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7264A-7927-8841-889C-F1595E48D7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27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56EA66-84B7-6B4E-B60B-BD970A728866}"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7264A-7927-8841-889C-F1595E48D7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096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ver 2">
    <p:spTree>
      <p:nvGrpSpPr>
        <p:cNvPr id="1" name=""/>
        <p:cNvGrpSpPr/>
        <p:nvPr/>
      </p:nvGrpSpPr>
      <p:grpSpPr>
        <a:xfrm>
          <a:off x="0" y="0"/>
          <a:ext cx="0" cy="0"/>
          <a:chOff x="0" y="0"/>
          <a:chExt cx="0" cy="0"/>
        </a:xfrm>
      </p:grpSpPr>
      <p:sp>
        <p:nvSpPr>
          <p:cNvPr id="12" name="Rectangle 11"/>
          <p:cNvSpPr/>
          <p:nvPr userDrawn="1"/>
        </p:nvSpPr>
        <p:spPr>
          <a:xfrm>
            <a:off x="0" y="0"/>
            <a:ext cx="9144000" cy="4730265"/>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6" dirty="0">
              <a:solidFill>
                <a:schemeClr val="bg2"/>
              </a:solidFill>
            </a:endParaRPr>
          </a:p>
        </p:txBody>
      </p:sp>
      <p:sp>
        <p:nvSpPr>
          <p:cNvPr id="14" name="Title 7"/>
          <p:cNvSpPr>
            <a:spLocks noGrp="1"/>
          </p:cNvSpPr>
          <p:nvPr>
            <p:ph type="title" hasCustomPrompt="1"/>
          </p:nvPr>
        </p:nvSpPr>
        <p:spPr>
          <a:xfrm>
            <a:off x="362214" y="4859977"/>
            <a:ext cx="8418853" cy="401116"/>
          </a:xfrm>
        </p:spPr>
        <p:txBody>
          <a:bodyPr anchor="t"/>
          <a:lstStyle>
            <a:lvl1pPr algn="r">
              <a:lnSpc>
                <a:spcPct val="80000"/>
              </a:lnSpc>
              <a:defRPr sz="3530">
                <a:solidFill>
                  <a:schemeClr val="tx2"/>
                </a:solidFill>
                <a:effectLst/>
              </a:defRPr>
            </a:lvl1pPr>
          </a:lstStyle>
          <a:p>
            <a:r>
              <a:rPr lang="en-US" dirty="0" smtClean="0"/>
              <a:t>Title of your presentation goes here</a:t>
            </a:r>
            <a:endParaRPr lang="en-US" dirty="0"/>
          </a:p>
        </p:txBody>
      </p:sp>
      <p:sp>
        <p:nvSpPr>
          <p:cNvPr id="15" name="Text Placeholder 3"/>
          <p:cNvSpPr>
            <a:spLocks noGrp="1"/>
          </p:cNvSpPr>
          <p:nvPr>
            <p:ph type="body" sz="quarter" idx="10" hasCustomPrompt="1"/>
          </p:nvPr>
        </p:nvSpPr>
        <p:spPr>
          <a:xfrm>
            <a:off x="2678214" y="5827309"/>
            <a:ext cx="6107719" cy="251328"/>
          </a:xfrm>
        </p:spPr>
        <p:txBody>
          <a:bodyPr anchor="b"/>
          <a:lstStyle>
            <a:lvl1pPr marL="0" indent="0" algn="r" defTabSz="449505" rtl="0" eaLnBrk="1" latinLnBrk="0" hangingPunct="1">
              <a:spcBef>
                <a:spcPct val="20000"/>
              </a:spcBef>
              <a:buFont typeface="Arial"/>
              <a:buNone/>
              <a:defRPr lang="en-US" sz="1765" b="1" kern="1200" dirty="0">
                <a:solidFill>
                  <a:srgbClr val="797A7E"/>
                </a:solidFill>
                <a:effectLst/>
                <a:latin typeface="+mn-lt"/>
                <a:ea typeface="+mn-ea"/>
                <a:cs typeface="+mn-cs"/>
              </a:defRPr>
            </a:lvl1pPr>
          </a:lstStyle>
          <a:p>
            <a:pPr lvl="0"/>
            <a:r>
              <a:rPr lang="en-US" dirty="0" smtClean="0"/>
              <a:t>Name of Presenter Goes Here</a:t>
            </a:r>
            <a:endParaRPr lang="en-US" dirty="0"/>
          </a:p>
        </p:txBody>
      </p:sp>
      <p:sp>
        <p:nvSpPr>
          <p:cNvPr id="16" name="Text Placeholder 10"/>
          <p:cNvSpPr>
            <a:spLocks noGrp="1"/>
          </p:cNvSpPr>
          <p:nvPr>
            <p:ph type="body" sz="quarter" idx="11" hasCustomPrompt="1"/>
          </p:nvPr>
        </p:nvSpPr>
        <p:spPr>
          <a:xfrm>
            <a:off x="3441739" y="6091830"/>
            <a:ext cx="5338001" cy="260537"/>
          </a:xfrm>
        </p:spPr>
        <p:txBody>
          <a:bodyPr anchor="t"/>
          <a:lstStyle>
            <a:lvl1pPr marL="0" indent="0" algn="r" defTabSz="449505" rtl="0" eaLnBrk="1" latinLnBrk="0" hangingPunct="1">
              <a:spcBef>
                <a:spcPct val="20000"/>
              </a:spcBef>
              <a:buFont typeface="Arial"/>
              <a:buNone/>
              <a:defRPr lang="en-US" sz="1765" kern="1200" dirty="0">
                <a:solidFill>
                  <a:srgbClr val="797A7E"/>
                </a:solidFill>
                <a:effectLst/>
                <a:latin typeface="+mn-lt"/>
                <a:ea typeface="+mn-ea"/>
                <a:cs typeface="+mn-cs"/>
              </a:defRPr>
            </a:lvl1pPr>
          </a:lstStyle>
          <a:p>
            <a:pPr lvl="0"/>
            <a:r>
              <a:rPr lang="en-US" dirty="0" smtClean="0"/>
              <a:t>Title of Presenter Goes Here</a:t>
            </a:r>
            <a:endParaRPr lang="en-US" dirty="0"/>
          </a:p>
        </p:txBody>
      </p:sp>
      <p:sp>
        <p:nvSpPr>
          <p:cNvPr id="18" name="Rectangle 17"/>
          <p:cNvSpPr/>
          <p:nvPr userDrawn="1"/>
        </p:nvSpPr>
        <p:spPr>
          <a:xfrm>
            <a:off x="0" y="6523284"/>
            <a:ext cx="9144000" cy="3347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6"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9400" y="1562149"/>
            <a:ext cx="3209143" cy="1579313"/>
          </a:xfrm>
          <a:prstGeom prst="rect">
            <a:avLst/>
          </a:prstGeom>
        </p:spPr>
      </p:pic>
    </p:spTree>
    <p:extLst>
      <p:ext uri="{BB962C8B-B14F-4D97-AF65-F5344CB8AC3E}">
        <p14:creationId xmlns:p14="http://schemas.microsoft.com/office/powerpoint/2010/main" val="12029869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ig Idea / Section Divider">
    <p:spTree>
      <p:nvGrpSpPr>
        <p:cNvPr id="1" name=""/>
        <p:cNvGrpSpPr/>
        <p:nvPr/>
      </p:nvGrpSpPr>
      <p:grpSpPr>
        <a:xfrm>
          <a:off x="0" y="0"/>
          <a:ext cx="0" cy="0"/>
          <a:chOff x="0" y="0"/>
          <a:chExt cx="0" cy="0"/>
        </a:xfrm>
      </p:grpSpPr>
      <p:sp>
        <p:nvSpPr>
          <p:cNvPr id="9" name="Rectangle 8"/>
          <p:cNvSpPr/>
          <p:nvPr userDrawn="1"/>
        </p:nvSpPr>
        <p:spPr>
          <a:xfrm>
            <a:off x="0" y="3249817"/>
            <a:ext cx="9144000" cy="36081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6" dirty="0"/>
          </a:p>
        </p:txBody>
      </p:sp>
      <p:sp>
        <p:nvSpPr>
          <p:cNvPr id="4" name="Title 3"/>
          <p:cNvSpPr>
            <a:spLocks noGrp="1"/>
          </p:cNvSpPr>
          <p:nvPr>
            <p:ph type="title" hasCustomPrompt="1"/>
          </p:nvPr>
        </p:nvSpPr>
        <p:spPr>
          <a:xfrm>
            <a:off x="457200" y="3577366"/>
            <a:ext cx="8229600" cy="1641157"/>
          </a:xfrm>
        </p:spPr>
        <p:txBody>
          <a:bodyPr anchor="t"/>
          <a:lstStyle>
            <a:lvl1pPr algn="l">
              <a:lnSpc>
                <a:spcPct val="80000"/>
              </a:lnSpc>
              <a:defRPr sz="6353" baseline="0">
                <a:solidFill>
                  <a:schemeClr val="accent2"/>
                </a:solidFill>
              </a:defRPr>
            </a:lvl1pPr>
          </a:lstStyle>
          <a:p>
            <a:r>
              <a:rPr lang="en-US" dirty="0" smtClean="0"/>
              <a:t>Some big idea goes here. Two lines only.</a:t>
            </a:r>
            <a:endParaRPr lang="en-US" dirty="0"/>
          </a:p>
        </p:txBody>
      </p:sp>
      <p:sp>
        <p:nvSpPr>
          <p:cNvPr id="11" name="Text Placeholder 10"/>
          <p:cNvSpPr>
            <a:spLocks noGrp="1"/>
          </p:cNvSpPr>
          <p:nvPr>
            <p:ph type="body" sz="quarter" idx="10" hasCustomPrompt="1"/>
          </p:nvPr>
        </p:nvSpPr>
        <p:spPr>
          <a:xfrm>
            <a:off x="448830" y="5310188"/>
            <a:ext cx="7117773" cy="1134596"/>
          </a:xfrm>
        </p:spPr>
        <p:txBody>
          <a:bodyPr/>
          <a:lstStyle>
            <a:lvl1pPr marL="0" indent="0">
              <a:buNone/>
              <a:defRPr sz="1765">
                <a:solidFill>
                  <a:srgbClr val="797A7E"/>
                </a:solidFill>
              </a:defRPr>
            </a:lvl1pPr>
            <a:lvl2pPr marL="449505" indent="0">
              <a:buNone/>
              <a:defRPr sz="1588">
                <a:solidFill>
                  <a:schemeClr val="tx2"/>
                </a:solidFill>
              </a:defRPr>
            </a:lvl2pPr>
            <a:lvl3pPr marL="899011" indent="0">
              <a:buNone/>
              <a:defRPr sz="1412">
                <a:solidFill>
                  <a:schemeClr val="tx2"/>
                </a:solidFill>
              </a:defRPr>
            </a:lvl3pPr>
            <a:lvl4pPr marL="1348516" indent="0">
              <a:buNone/>
              <a:defRPr sz="1235">
                <a:solidFill>
                  <a:schemeClr val="tx2"/>
                </a:solidFill>
              </a:defRPr>
            </a:lvl4pPr>
            <a:lvl5pPr marL="1798021" indent="0">
              <a:buNone/>
              <a:defRPr sz="1235">
                <a:solidFill>
                  <a:schemeClr val="tx2"/>
                </a:solidFill>
              </a:defRPr>
            </a:lvl5pPr>
          </a:lstStyle>
          <a:p>
            <a:pPr lvl="0"/>
            <a:r>
              <a:rPr lang="en-US" dirty="0" smtClean="0"/>
              <a:t>Some text that explain the big idea or used as </a:t>
            </a:r>
            <a:r>
              <a:rPr lang="en-US" dirty="0" err="1" smtClean="0"/>
              <a:t>subheader</a:t>
            </a:r>
            <a:r>
              <a:rPr lang="en-US" dirty="0" smtClean="0"/>
              <a:t>. Should not be more than two lines. Ease of read and speed.</a:t>
            </a:r>
          </a:p>
        </p:txBody>
      </p:sp>
      <p:sp>
        <p:nvSpPr>
          <p:cNvPr id="12" name="Slide Number Placeholder 5"/>
          <p:cNvSpPr>
            <a:spLocks noGrp="1"/>
          </p:cNvSpPr>
          <p:nvPr>
            <p:ph type="sldNum" sz="quarter" idx="12"/>
          </p:nvPr>
        </p:nvSpPr>
        <p:spPr>
          <a:xfrm>
            <a:off x="457200" y="6356350"/>
            <a:ext cx="2133600" cy="365125"/>
          </a:xfrm>
        </p:spPr>
        <p:txBody>
          <a:bodyPr/>
          <a:lstStyle>
            <a:lvl1pPr>
              <a:defRPr>
                <a:solidFill>
                  <a:srgbClr val="797A7E"/>
                </a:solidFill>
              </a:defRPr>
            </a:lvl1pPr>
          </a:lstStyle>
          <a:p>
            <a:fld id="{C5EBD568-362A-FC47-9820-7C4B17D49507}" type="slidenum">
              <a:rPr lang="en-US" smtClean="0"/>
              <a:pPr/>
              <a:t>‹#›</a:t>
            </a:fld>
            <a:endParaRPr lang="en-US" dirty="0"/>
          </a:p>
        </p:txBody>
      </p:sp>
      <p:pic>
        <p:nvPicPr>
          <p:cNvPr id="8" name="Picture 7" descr="TCF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8518" y="5826236"/>
            <a:ext cx="1028966" cy="506588"/>
          </a:xfrm>
          <a:prstGeom prst="rect">
            <a:avLst/>
          </a:prstGeom>
        </p:spPr>
      </p:pic>
    </p:spTree>
    <p:extLst>
      <p:ext uri="{BB962C8B-B14F-4D97-AF65-F5344CB8AC3E}">
        <p14:creationId xmlns:p14="http://schemas.microsoft.com/office/powerpoint/2010/main" val="2139613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08EC0BA-22B9-404C-9896-1F2D410CE7A9}" type="datetime1">
              <a:rPr lang="en-US" smtClean="0"/>
              <a:t>10/27/2016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D27264A-7927-8841-889C-F1595E48D7A8}" type="slidenum">
              <a:rPr lang="en-US" smtClean="0"/>
              <a:t>‹#›</a:t>
            </a:fld>
            <a:endParaRPr lang="en-US"/>
          </a:p>
        </p:txBody>
      </p:sp>
    </p:spTree>
    <p:extLst>
      <p:ext uri="{BB962C8B-B14F-4D97-AF65-F5344CB8AC3E}">
        <p14:creationId xmlns:p14="http://schemas.microsoft.com/office/powerpoint/2010/main" val="113483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254883E-819A-4521-927D-ADD37881650D}" type="datetime1">
              <a:rPr lang="en-US" smtClean="0"/>
              <a:t>10/27/2016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D27264A-7927-8841-889C-F1595E48D7A8}" type="slidenum">
              <a:rPr lang="en-US" smtClean="0"/>
              <a:t>‹#›</a:t>
            </a:fld>
            <a:endParaRPr lang="en-US"/>
          </a:p>
        </p:txBody>
      </p:sp>
    </p:spTree>
    <p:extLst>
      <p:ext uri="{BB962C8B-B14F-4D97-AF65-F5344CB8AC3E}">
        <p14:creationId xmlns:p14="http://schemas.microsoft.com/office/powerpoint/2010/main" val="97361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356EA66-84B7-6B4E-B60B-BD970A728866}" type="datetimeFigureOut">
              <a:rPr lang="en-US" smtClean="0"/>
              <a:t>10/27/2016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D27264A-7927-8841-889C-F1595E48D7A8}" type="slidenum">
              <a:rPr lang="en-US" smtClean="0"/>
              <a:t>‹#›</a:t>
            </a:fld>
            <a:endParaRPr lang="en-US"/>
          </a:p>
        </p:txBody>
      </p:sp>
    </p:spTree>
    <p:extLst>
      <p:ext uri="{BB962C8B-B14F-4D97-AF65-F5344CB8AC3E}">
        <p14:creationId xmlns:p14="http://schemas.microsoft.com/office/powerpoint/2010/main" val="145289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pic>
        <p:nvPicPr>
          <p:cNvPr id="12" name="Picture 11" descr="Cover_Graphic-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43466" b="13722"/>
          <a:stretch/>
        </p:blipFill>
        <p:spPr>
          <a:xfrm>
            <a:off x="0" y="3753975"/>
            <a:ext cx="9143635" cy="2935941"/>
          </a:xfrm>
          <a:prstGeom prst="rect">
            <a:avLst/>
          </a:prstGeom>
        </p:spPr>
      </p:pic>
      <p:sp>
        <p:nvSpPr>
          <p:cNvPr id="8" name="Title 7"/>
          <p:cNvSpPr>
            <a:spLocks noGrp="1"/>
          </p:cNvSpPr>
          <p:nvPr>
            <p:ph type="title"/>
          </p:nvPr>
        </p:nvSpPr>
        <p:spPr>
          <a:xfrm>
            <a:off x="457201" y="448209"/>
            <a:ext cx="7193588" cy="3212504"/>
          </a:xfrm>
        </p:spPr>
        <p:txBody>
          <a:bodyPr anchor="t"/>
          <a:lstStyle>
            <a:lvl1pPr algn="l">
              <a:lnSpc>
                <a:spcPct val="80000"/>
              </a:lnSpc>
              <a:defRPr sz="6353">
                <a:solidFill>
                  <a:schemeClr val="accent2"/>
                </a:solidFill>
                <a:effectLst/>
              </a:defRPr>
            </a:lvl1pPr>
          </a:lstStyle>
          <a:p>
            <a:r>
              <a:rPr lang="en-US" smtClean="0"/>
              <a:t>Click to edit Master title style</a:t>
            </a:r>
            <a:endParaRPr lang="en-US" dirty="0"/>
          </a:p>
        </p:txBody>
      </p:sp>
      <p:sp>
        <p:nvSpPr>
          <p:cNvPr id="4" name="Text Placeholder 3"/>
          <p:cNvSpPr>
            <a:spLocks noGrp="1"/>
          </p:cNvSpPr>
          <p:nvPr>
            <p:ph type="body" sz="quarter" idx="10" hasCustomPrompt="1"/>
          </p:nvPr>
        </p:nvSpPr>
        <p:spPr>
          <a:xfrm>
            <a:off x="454121" y="4279118"/>
            <a:ext cx="6107719" cy="513736"/>
          </a:xfrm>
        </p:spPr>
        <p:txBody>
          <a:bodyPr anchor="b"/>
          <a:lstStyle>
            <a:lvl1pPr marL="0" indent="0" algn="l" defTabSz="449505" rtl="0" eaLnBrk="1" latinLnBrk="0" hangingPunct="1">
              <a:spcBef>
                <a:spcPct val="20000"/>
              </a:spcBef>
              <a:buFont typeface="Arial"/>
              <a:buNone/>
              <a:defRPr lang="en-US" sz="2471" b="1" kern="1200" dirty="0">
                <a:solidFill>
                  <a:schemeClr val="tx2"/>
                </a:solidFill>
                <a:effectLst/>
                <a:latin typeface="+mn-lt"/>
                <a:ea typeface="+mn-ea"/>
                <a:cs typeface="+mn-cs"/>
              </a:defRPr>
            </a:lvl1pPr>
          </a:lstStyle>
          <a:p>
            <a:pPr lvl="0"/>
            <a:r>
              <a:rPr lang="en-US" dirty="0" smtClean="0"/>
              <a:t>Name of Presenter Goes Here</a:t>
            </a:r>
            <a:endParaRPr lang="en-US" dirty="0"/>
          </a:p>
        </p:txBody>
      </p:sp>
      <p:sp>
        <p:nvSpPr>
          <p:cNvPr id="11" name="Text Placeholder 10"/>
          <p:cNvSpPr>
            <a:spLocks noGrp="1"/>
          </p:cNvSpPr>
          <p:nvPr>
            <p:ph type="body" sz="quarter" idx="11" hasCustomPrompt="1"/>
          </p:nvPr>
        </p:nvSpPr>
        <p:spPr>
          <a:xfrm>
            <a:off x="473364" y="4794251"/>
            <a:ext cx="5338001" cy="260537"/>
          </a:xfrm>
        </p:spPr>
        <p:txBody>
          <a:bodyPr anchor="t"/>
          <a:lstStyle>
            <a:lvl1pPr marL="0" indent="0" algn="l" defTabSz="449505" rtl="0" eaLnBrk="1" latinLnBrk="0" hangingPunct="1">
              <a:spcBef>
                <a:spcPct val="20000"/>
              </a:spcBef>
              <a:buFont typeface="Arial"/>
              <a:buNone/>
              <a:defRPr lang="en-US" sz="1765" kern="1200" dirty="0">
                <a:solidFill>
                  <a:schemeClr val="tx2"/>
                </a:solidFill>
                <a:effectLst/>
                <a:latin typeface="+mn-lt"/>
                <a:ea typeface="+mn-ea"/>
                <a:cs typeface="+mn-cs"/>
              </a:defRPr>
            </a:lvl1pPr>
          </a:lstStyle>
          <a:p>
            <a:pPr lvl="0"/>
            <a:r>
              <a:rPr lang="en-US" dirty="0" smtClean="0"/>
              <a:t>Title of Presenter Goes Here</a:t>
            </a:r>
            <a:endParaRPr lang="en-US" dirty="0"/>
          </a:p>
        </p:txBody>
      </p:sp>
      <p:sp>
        <p:nvSpPr>
          <p:cNvPr id="13" name="Slide Number Placeholder 5"/>
          <p:cNvSpPr>
            <a:spLocks noGrp="1"/>
          </p:cNvSpPr>
          <p:nvPr>
            <p:ph type="sldNum" sz="quarter" idx="12"/>
          </p:nvPr>
        </p:nvSpPr>
        <p:spPr>
          <a:xfrm>
            <a:off x="457200" y="6356350"/>
            <a:ext cx="2133600" cy="365125"/>
          </a:xfrm>
        </p:spPr>
        <p:txBody>
          <a:bodyPr/>
          <a:lstStyle>
            <a:lvl1pPr>
              <a:defRPr>
                <a:solidFill>
                  <a:srgbClr val="FFFFFF"/>
                </a:solidFill>
              </a:defRPr>
            </a:lvl1pPr>
          </a:lstStyle>
          <a:p>
            <a:fld id="{C5EBD568-362A-FC47-9820-7C4B17D49507}" type="slidenum">
              <a:rPr lang="en-US" smtClean="0"/>
              <a:pPr/>
              <a:t>‹#›</a:t>
            </a:fld>
            <a:endParaRPr lang="en-US" dirty="0"/>
          </a:p>
        </p:txBody>
      </p:sp>
      <p:pic>
        <p:nvPicPr>
          <p:cNvPr id="14" name="Picture 13" descr="TCF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0829" y="5718692"/>
            <a:ext cx="1459833" cy="718715"/>
          </a:xfrm>
          <a:prstGeom prst="rect">
            <a:avLst/>
          </a:prstGeom>
        </p:spPr>
      </p:pic>
    </p:spTree>
    <p:extLst>
      <p:ext uri="{BB962C8B-B14F-4D97-AF65-F5344CB8AC3E}">
        <p14:creationId xmlns:p14="http://schemas.microsoft.com/office/powerpoint/2010/main" val="4996996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ver 2">
    <p:spTree>
      <p:nvGrpSpPr>
        <p:cNvPr id="1" name=""/>
        <p:cNvGrpSpPr/>
        <p:nvPr/>
      </p:nvGrpSpPr>
      <p:grpSpPr>
        <a:xfrm>
          <a:off x="0" y="0"/>
          <a:ext cx="0" cy="0"/>
          <a:chOff x="0" y="0"/>
          <a:chExt cx="0" cy="0"/>
        </a:xfrm>
      </p:grpSpPr>
      <p:sp>
        <p:nvSpPr>
          <p:cNvPr id="12" name="Rectangle 11"/>
          <p:cNvSpPr/>
          <p:nvPr userDrawn="1"/>
        </p:nvSpPr>
        <p:spPr>
          <a:xfrm>
            <a:off x="0" y="0"/>
            <a:ext cx="9144000" cy="4730265"/>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6" dirty="0">
              <a:solidFill>
                <a:schemeClr val="bg2"/>
              </a:solidFill>
            </a:endParaRPr>
          </a:p>
        </p:txBody>
      </p:sp>
      <p:sp>
        <p:nvSpPr>
          <p:cNvPr id="14" name="Title 7"/>
          <p:cNvSpPr>
            <a:spLocks noGrp="1"/>
          </p:cNvSpPr>
          <p:nvPr>
            <p:ph type="title" hasCustomPrompt="1"/>
          </p:nvPr>
        </p:nvSpPr>
        <p:spPr>
          <a:xfrm>
            <a:off x="362214" y="4859977"/>
            <a:ext cx="8418853" cy="401116"/>
          </a:xfrm>
        </p:spPr>
        <p:txBody>
          <a:bodyPr anchor="t"/>
          <a:lstStyle>
            <a:lvl1pPr algn="r">
              <a:lnSpc>
                <a:spcPct val="80000"/>
              </a:lnSpc>
              <a:defRPr sz="3530">
                <a:solidFill>
                  <a:schemeClr val="tx2"/>
                </a:solidFill>
                <a:effectLst/>
              </a:defRPr>
            </a:lvl1pPr>
          </a:lstStyle>
          <a:p>
            <a:r>
              <a:rPr lang="en-US" dirty="0" smtClean="0"/>
              <a:t>Title of your presentation goes here</a:t>
            </a:r>
            <a:endParaRPr lang="en-US" dirty="0"/>
          </a:p>
        </p:txBody>
      </p:sp>
      <p:sp>
        <p:nvSpPr>
          <p:cNvPr id="15" name="Text Placeholder 3"/>
          <p:cNvSpPr>
            <a:spLocks noGrp="1"/>
          </p:cNvSpPr>
          <p:nvPr>
            <p:ph type="body" sz="quarter" idx="10" hasCustomPrompt="1"/>
          </p:nvPr>
        </p:nvSpPr>
        <p:spPr>
          <a:xfrm>
            <a:off x="2678214" y="5827309"/>
            <a:ext cx="6107719" cy="251328"/>
          </a:xfrm>
        </p:spPr>
        <p:txBody>
          <a:bodyPr anchor="b"/>
          <a:lstStyle>
            <a:lvl1pPr marL="0" indent="0" algn="r" defTabSz="449505" rtl="0" eaLnBrk="1" latinLnBrk="0" hangingPunct="1">
              <a:spcBef>
                <a:spcPct val="20000"/>
              </a:spcBef>
              <a:buFont typeface="Arial"/>
              <a:buNone/>
              <a:defRPr lang="en-US" sz="1765" b="1" kern="1200" dirty="0">
                <a:solidFill>
                  <a:srgbClr val="797A7E"/>
                </a:solidFill>
                <a:effectLst/>
                <a:latin typeface="+mn-lt"/>
                <a:ea typeface="+mn-ea"/>
                <a:cs typeface="+mn-cs"/>
              </a:defRPr>
            </a:lvl1pPr>
          </a:lstStyle>
          <a:p>
            <a:pPr lvl="0"/>
            <a:r>
              <a:rPr lang="en-US" dirty="0" smtClean="0"/>
              <a:t>Name of Presenter Goes Here</a:t>
            </a:r>
            <a:endParaRPr lang="en-US" dirty="0"/>
          </a:p>
        </p:txBody>
      </p:sp>
      <p:sp>
        <p:nvSpPr>
          <p:cNvPr id="16" name="Text Placeholder 10"/>
          <p:cNvSpPr>
            <a:spLocks noGrp="1"/>
          </p:cNvSpPr>
          <p:nvPr>
            <p:ph type="body" sz="quarter" idx="11" hasCustomPrompt="1"/>
          </p:nvPr>
        </p:nvSpPr>
        <p:spPr>
          <a:xfrm>
            <a:off x="3441739" y="6091830"/>
            <a:ext cx="5338001" cy="260537"/>
          </a:xfrm>
        </p:spPr>
        <p:txBody>
          <a:bodyPr anchor="t"/>
          <a:lstStyle>
            <a:lvl1pPr marL="0" indent="0" algn="r" defTabSz="449505" rtl="0" eaLnBrk="1" latinLnBrk="0" hangingPunct="1">
              <a:spcBef>
                <a:spcPct val="20000"/>
              </a:spcBef>
              <a:buFont typeface="Arial"/>
              <a:buNone/>
              <a:defRPr lang="en-US" sz="1765" kern="1200" dirty="0">
                <a:solidFill>
                  <a:srgbClr val="797A7E"/>
                </a:solidFill>
                <a:effectLst/>
                <a:latin typeface="+mn-lt"/>
                <a:ea typeface="+mn-ea"/>
                <a:cs typeface="+mn-cs"/>
              </a:defRPr>
            </a:lvl1pPr>
          </a:lstStyle>
          <a:p>
            <a:pPr lvl="0"/>
            <a:r>
              <a:rPr lang="en-US" dirty="0" smtClean="0"/>
              <a:t>Title of Presenter Goes Here</a:t>
            </a:r>
            <a:endParaRPr lang="en-US" dirty="0"/>
          </a:p>
        </p:txBody>
      </p:sp>
      <p:sp>
        <p:nvSpPr>
          <p:cNvPr id="18" name="Rectangle 17"/>
          <p:cNvSpPr/>
          <p:nvPr userDrawn="1"/>
        </p:nvSpPr>
        <p:spPr>
          <a:xfrm>
            <a:off x="0" y="6523284"/>
            <a:ext cx="9144000" cy="3347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6"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9400" y="1562149"/>
            <a:ext cx="3209143" cy="1579313"/>
          </a:xfrm>
          <a:prstGeom prst="rect">
            <a:avLst/>
          </a:prstGeom>
        </p:spPr>
      </p:pic>
    </p:spTree>
    <p:extLst>
      <p:ext uri="{BB962C8B-B14F-4D97-AF65-F5344CB8AC3E}">
        <p14:creationId xmlns:p14="http://schemas.microsoft.com/office/powerpoint/2010/main" val="16292289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56EA66-84B7-6B4E-B60B-BD970A728866}"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7264A-7927-8841-889C-F1595E48D7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030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56EA66-84B7-6B4E-B60B-BD970A728866}"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7264A-7927-8841-889C-F1595E48D7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95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56EA66-84B7-6B4E-B60B-BD970A728866}"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7264A-7927-8841-889C-F1595E48D7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51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Graphic_Toolkit_Update_Powerpoint_Red_01-content_01.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3395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80" r:id="rId4"/>
    <p:sldLayoutId id="2147483695" r:id="rId5"/>
    <p:sldLayoutId id="2147483696"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6EA66-84B7-6B4E-B60B-BD970A728866}"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7264A-7927-8841-889C-F1595E48D7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72604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0.jpeg"/><Relationship Id="rId4" Type="http://schemas.openxmlformats.org/officeDocument/2006/relationships/hyperlink" Target="http://www.google.com/url?sa=i&amp;rct=j&amp;q=&amp;esrc=s&amp;source=images&amp;cd=&amp;cad=rja&amp;uact=8&amp;ved=0ahUKEwjEuqj4sPTPAhUJ_IMKHRd7CnQQjRwIBw&amp;url=http://damioguntunde.com/the-ultimate-partnership/&amp;bvm=bv.136593572,d.amc&amp;psig=AFQjCNGG-DHjwdn5pkIU8SiRERlFNjGVWg&amp;ust=1477430836668180"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16.xml"/><Relationship Id="rId5" Type="http://schemas.openxmlformats.org/officeDocument/2006/relationships/image" Target="../media/image12.jpeg"/><Relationship Id="rId4" Type="http://schemas.openxmlformats.org/officeDocument/2006/relationships/hyperlink" Target="http://www.google.com/url?sa=i&amp;rct=j&amp;q=&amp;esrc=s&amp;source=images&amp;cd=&amp;cad=rja&amp;uact=8&amp;ved=0ahUKEwiHz7umsfTPAhWr5oMKHdfTChYQjRwIBw&amp;url=http://www.veganacnesufferers.com/single-post/2016/06/23/How-Does-Smoking-Marijuana-Affect-Our-Skin&amp;bvm=bv.136593572,d.amc&amp;psig=AFQjCNFZ0PYAYyKSbZ3LYD6oBAisdmgWtA&amp;ust=1477430932077872"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3.jpeg"/><Relationship Id="rId4" Type="http://schemas.openxmlformats.org/officeDocument/2006/relationships/hyperlink" Target="http://www.google.com/url?sa=i&amp;rct=j&amp;q=&amp;esrc=s&amp;source=images&amp;cd=&amp;cad=rja&amp;uact=8&amp;ved=0ahUKEwiJ3oL8-fbPAhVE2IMKHSQVCVoQjRwIBw&amp;url=http://earthmed.com/patient-information/get-your-medical-marijuana-card/&amp;bvm=bv.136593572,d.amc&amp;psig=AFQjCNF1ZWLaIOe3GyXEDPZEs3-r5jA9Eg&amp;ust=147751916573948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CAcQjRxqFQoTCL_LiraMrsgCFRYpiAodVyUDsg&amp;url=https://twitter.com/rivetingfact&amp;psig=AFQjCNH35vlWwgT_unok25DZ_AUPVBJjlw&amp;ust=1444229527293870" TargetMode="Externa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15.jpeg"/><Relationship Id="rId4" Type="http://schemas.openxmlformats.org/officeDocument/2006/relationships/hyperlink" Target="http://www.google.com/url?sa=i&amp;rct=j&amp;q=&amp;esrc=s&amp;frm=1&amp;source=images&amp;cd=&amp;cad=rja&amp;uact=8&amp;ved=0CAcQjRxqFQoTCI_ljIiPrsgCFYtSiAodzF8BWQ&amp;url=http://www.photo-dictionary.com/phrase/335/memo-sticky.html&amp;psig=AFQjCNEQtBo8EoK_TLbHcgOP-LMyusIEXw&amp;ust=1444230165063333" TargetMode="Externa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hyperlink" Target="http://www.fincen.gov/statutes_regs/guidance/pdf/FIN-2014-G001.pdf" TargetMode="Externa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KSUgOvTsMgCFUOggAodvTEP2g&amp;url=http://www.dreamstime.com/royalty-free-stock-photos-hand-drawing-red-line-pencil-image25492298&amp;bvm=bv.104615367,d.eXY&amp;psig=AFQjCNHEZFKYh3U6owfOKeEPXiF68FaHAg&amp;ust=1444317423302753" TargetMode="External"/><Relationship Id="rId2" Type="http://schemas.openxmlformats.org/officeDocument/2006/relationships/slideLayout" Target="../slideLayouts/slideLayout19.xml"/><Relationship Id="rId1" Type="http://schemas.openxmlformats.org/officeDocument/2006/relationships/tags" Target="../tags/tag25.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NSsrPvUsMgCFUbMgAodGuIF-w&amp;url=http://www.clipartpanda.com/categories/light-bulbs&amp;bvm=bv.104615367,d.eXY&amp;psig=AFQjCNGpdJEVXTQ4JrSItfAfiMDr-fa7qQ&amp;ust=1444317723588808" TargetMode="Externa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7.xml"/><Relationship Id="rId5" Type="http://schemas.openxmlformats.org/officeDocument/2006/relationships/image" Target="../media/image18.jpeg"/><Relationship Id="rId4" Type="http://schemas.openxmlformats.org/officeDocument/2006/relationships/hyperlink" Target="https://www.google.com/url?sa=i&amp;rct=j&amp;q=&amp;esrc=s&amp;source=images&amp;cd=&amp;cad=rja&amp;uact=8&amp;ved=0ahUKEwjFqKC6-_bPAhXo8YMKHVggCnEQjRwIBw&amp;url=https://greenhealth.org/&amp;psig=AFQjCNE5JjGaNaO3FCPfwV92IeFs_uqu6Q&amp;ust=1477519566980565"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8" Type="http://schemas.openxmlformats.org/officeDocument/2006/relationships/hyperlink" Target="http://medicalmarijuana.procon.org/view.resource.php?resourceID=000881" TargetMode="External"/><Relationship Id="rId3" Type="http://schemas.openxmlformats.org/officeDocument/2006/relationships/hyperlink" Target="http://www.investigativeproject.org/" TargetMode="External"/><Relationship Id="rId7" Type="http://schemas.openxmlformats.org/officeDocument/2006/relationships/hyperlink" Target="http://www.fincen.gov/statutes_regs/guidance/pdf/FIN-2014-G001.pdf"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www.justice.gov/sites/default/files/usao-wdwa/legacy/2014/02/14/DAG%20Memo%20-%20Guidance%20Regarding%20Marijuana%20Related%20Financial%20Crimes%202%2014%2014%20(2).pdf" TargetMode="External"/><Relationship Id="rId5" Type="http://schemas.openxmlformats.org/officeDocument/2006/relationships/hyperlink" Target="http://www.fatf-gafi.org/media/fatf/documents/reports/Financing-of-the-terrorist-organisation-ISIL.pdf" TargetMode="External"/><Relationship Id="rId4" Type="http://schemas.openxmlformats.org/officeDocument/2006/relationships/hyperlink" Target="http://www.fincen.gov/news_room/speech/pdf/20150430.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hyperlink" Target="https://www.google.com/url?sa=i&amp;rct=j&amp;q=&amp;esrc=s&amp;source=images&amp;cd=&amp;cad=rja&amp;uact=8&amp;ved=0ahUKEwi88pTirvTPAhWG64MKHeY4CCEQjRwIBw&amp;url=https://brettmilam.com/2016/01/04/making-a-murderer-is-an-indictment-of-the-u-s-criminal-justice-system/&amp;psig=AFQjCNEOns93tV9FiOkp3TmbhEfXOq9sBA&amp;ust=1477430230009744"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jpeg"/><Relationship Id="rId4" Type="http://schemas.openxmlformats.org/officeDocument/2006/relationships/hyperlink" Target="http://www.google.com/url?sa=i&amp;rct=j&amp;q=&amp;esrc=s&amp;source=images&amp;cd=&amp;cad=rja&amp;uact=8&amp;ved=0ahUKEwjA9bO4hfTPAhVM5oMKHecUBDcQjRwIBw&amp;url=http://slideplayer.com/slide/10495227/&amp;psig=AFQjCNHANNga1qSCPvp0iH4TGQIS_1e8fQ&amp;ust=1477419149257608"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5800" y="791761"/>
            <a:ext cx="5777144" cy="892552"/>
          </a:xfrm>
          <a:prstGeom prst="rect">
            <a:avLst/>
          </a:prstGeom>
        </p:spPr>
        <p:txBody>
          <a:bodyPr wrap="square">
            <a:spAutoFit/>
          </a:bodyPr>
          <a:lstStyle/>
          <a:p>
            <a:r>
              <a:rPr lang="en-US" sz="1600" dirty="0" smtClean="0">
                <a:solidFill>
                  <a:srgbClr val="64656A"/>
                </a:solidFill>
              </a:rPr>
              <a:t>PREHEADER HERE</a:t>
            </a:r>
          </a:p>
          <a:p>
            <a:r>
              <a:rPr lang="en-US" sz="3600" dirty="0" smtClean="0">
                <a:solidFill>
                  <a:srgbClr val="64656A"/>
                </a:solidFill>
                <a:latin typeface="Georgia" charset="0"/>
                <a:ea typeface="Georgia" charset="0"/>
                <a:cs typeface="Georgia" charset="0"/>
              </a:rPr>
              <a:t>Chapter or title to go here.</a:t>
            </a:r>
          </a:p>
        </p:txBody>
      </p:sp>
      <p:sp>
        <p:nvSpPr>
          <p:cNvPr id="12" name="TextBox 11"/>
          <p:cNvSpPr txBox="1"/>
          <p:nvPr/>
        </p:nvSpPr>
        <p:spPr>
          <a:xfrm>
            <a:off x="710208" y="1766656"/>
            <a:ext cx="4882719" cy="770596"/>
          </a:xfrm>
          <a:prstGeom prst="rect">
            <a:avLst/>
          </a:prstGeom>
          <a:noFill/>
        </p:spPr>
        <p:txBody>
          <a:bodyPr wrap="square" rtlCol="0">
            <a:spAutoFit/>
          </a:bodyPr>
          <a:lstStyle/>
          <a:p>
            <a:r>
              <a:rPr lang="en-US" dirty="0" smtClean="0">
                <a:solidFill>
                  <a:srgbClr val="64656A"/>
                </a:solidFill>
              </a:rPr>
              <a:t>Use this style of page for title cards and section headers </a:t>
            </a:r>
            <a:r>
              <a:rPr lang="en-US" b="1" dirty="0" smtClean="0">
                <a:solidFill>
                  <a:srgbClr val="64656A"/>
                </a:solidFill>
              </a:rPr>
              <a:t>only!</a:t>
            </a:r>
            <a:r>
              <a:rPr lang="en-US" dirty="0" smtClean="0">
                <a:solidFill>
                  <a:srgbClr val="64656A"/>
                </a:solidFill>
              </a:rPr>
              <a:t> Consider, for example, whether charts and graphs will compete visually with the graphic elements on the page.</a:t>
            </a:r>
            <a:endParaRPr lang="en-US" dirty="0">
              <a:solidFill>
                <a:srgbClr val="64656A"/>
              </a:solidFill>
            </a:endParaRPr>
          </a:p>
        </p:txBody>
      </p:sp>
      <p:pic>
        <p:nvPicPr>
          <p:cNvPr id="2" name="Picture 1"/>
          <p:cNvPicPr>
            <a:picLocks noChangeAspect="1"/>
          </p:cNvPicPr>
          <p:nvPr/>
        </p:nvPicPr>
        <p:blipFill>
          <a:blip r:embed="rId2"/>
          <a:stretch>
            <a:fillRect/>
          </a:stretch>
        </p:blipFill>
        <p:spPr>
          <a:xfrm>
            <a:off x="9013" y="791761"/>
            <a:ext cx="9157391" cy="3055717"/>
          </a:xfrm>
          <a:prstGeom prst="rect">
            <a:avLst/>
          </a:prstGeom>
        </p:spPr>
      </p:pic>
      <p:sp>
        <p:nvSpPr>
          <p:cNvPr id="3" name="TextBox 2"/>
          <p:cNvSpPr txBox="1"/>
          <p:nvPr/>
        </p:nvSpPr>
        <p:spPr>
          <a:xfrm>
            <a:off x="710208" y="4363656"/>
            <a:ext cx="7716162" cy="1631216"/>
          </a:xfrm>
          <a:prstGeom prst="rect">
            <a:avLst/>
          </a:prstGeom>
          <a:noFill/>
        </p:spPr>
        <p:txBody>
          <a:bodyPr wrap="square" rtlCol="0">
            <a:spAutoFit/>
          </a:bodyPr>
          <a:lstStyle/>
          <a:p>
            <a:pPr algn="ctr">
              <a:spcAft>
                <a:spcPts val="1200"/>
              </a:spcAft>
            </a:pPr>
            <a:r>
              <a:rPr lang="en-US" sz="2000" b="1" dirty="0" smtClean="0"/>
              <a:t>Keynote Address:  </a:t>
            </a:r>
            <a:r>
              <a:rPr lang="en-US" sz="2000" b="1" i="1" dirty="0" smtClean="0"/>
              <a:t>Too Big to Fail</a:t>
            </a:r>
          </a:p>
          <a:p>
            <a:pPr algn="ctr">
              <a:spcAft>
                <a:spcPts val="1200"/>
              </a:spcAft>
            </a:pPr>
            <a:r>
              <a:rPr lang="en-US" sz="2000" b="1" dirty="0" smtClean="0"/>
              <a:t>Bank Secrecy Act and Anti Money Laundering</a:t>
            </a:r>
          </a:p>
          <a:p>
            <a:pPr algn="ctr">
              <a:spcAft>
                <a:spcPts val="1200"/>
              </a:spcAft>
            </a:pPr>
            <a:r>
              <a:rPr lang="en-US" sz="2000" b="1" dirty="0" smtClean="0"/>
              <a:t>Board Governance:  Emerging New Legal and Regulatory Expectations for Bank Directors</a:t>
            </a:r>
            <a:endParaRPr lang="en-US" sz="2000" b="1" dirty="0"/>
          </a:p>
        </p:txBody>
      </p:sp>
    </p:spTree>
    <p:extLst>
      <p:ext uri="{BB962C8B-B14F-4D97-AF65-F5344CB8AC3E}">
        <p14:creationId xmlns:p14="http://schemas.microsoft.com/office/powerpoint/2010/main" val="2315932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14550"/>
          </a:xfrm>
        </p:spPr>
        <p:txBody>
          <a:bodyPr/>
          <a:lstStyle/>
          <a:p>
            <a:r>
              <a:rPr lang="en-US" sz="3200" b="1" dirty="0" smtClean="0">
                <a:latin typeface="Arial" panose="020B0604020202020204" pitchFamily="34" charset="0"/>
                <a:cs typeface="Arial" panose="020B0604020202020204" pitchFamily="34" charset="0"/>
              </a:rPr>
              <a:t>Definitions– Beneficial Ownership</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1413" y="879677"/>
            <a:ext cx="8403220" cy="5301204"/>
          </a:xfrm>
        </p:spPr>
        <p:txBody>
          <a:bodyPr>
            <a:noAutofit/>
          </a:bodyPr>
          <a:lstStyle/>
          <a:p>
            <a:pPr marL="0" indent="0">
              <a:lnSpc>
                <a:spcPct val="100000"/>
              </a:lnSpc>
              <a:spcBef>
                <a:spcPts val="0"/>
              </a:spcBef>
              <a:spcAft>
                <a:spcPts val="600"/>
              </a:spcAft>
              <a:buNone/>
            </a:pPr>
            <a:r>
              <a:rPr lang="en-US" sz="1800" b="1" dirty="0">
                <a:latin typeface="Arial" panose="020B0604020202020204" pitchFamily="34" charset="0"/>
                <a:cs typeface="Arial" panose="020B0604020202020204" pitchFamily="34" charset="0"/>
              </a:rPr>
              <a:t>Beneficial Ownership identification and verification</a:t>
            </a:r>
          </a:p>
          <a:p>
            <a:pPr>
              <a:lnSpc>
                <a:spcPct val="100000"/>
              </a:lnSpc>
              <a:spcBef>
                <a:spcPts val="0"/>
              </a:spcBef>
              <a:spcAft>
                <a:spcPts val="600"/>
              </a:spcAft>
              <a:buFont typeface="Wingdings" panose="05000000000000000000" pitchFamily="2" charset="2"/>
              <a:buChar char="§"/>
            </a:pPr>
            <a:r>
              <a:rPr lang="en-US" sz="1800" b="1" dirty="0">
                <a:latin typeface="Arial" panose="020B0604020202020204" pitchFamily="34" charset="0"/>
                <a:cs typeface="Arial" panose="020B0604020202020204" pitchFamily="34" charset="0"/>
              </a:rPr>
              <a:t>Covered Financial Institutions</a:t>
            </a:r>
            <a:r>
              <a:rPr lang="en-US" sz="1800" dirty="0">
                <a:latin typeface="Arial" panose="020B0604020202020204" pitchFamily="34" charset="0"/>
                <a:cs typeface="Arial" panose="020B0604020202020204" pitchFamily="34" charset="0"/>
              </a:rPr>
              <a:t>: Refers to banks, brokers or dealers in securities, mutual funds and futures commission merchants and introducing brokers in commodities</a:t>
            </a:r>
            <a:endParaRPr lang="en-US" sz="1800" b="1" dirty="0">
              <a:latin typeface="Arial" panose="020B0604020202020204" pitchFamily="34" charset="0"/>
              <a:cs typeface="Arial" panose="020B0604020202020204" pitchFamily="34" charset="0"/>
            </a:endParaRPr>
          </a:p>
          <a:p>
            <a:pPr>
              <a:lnSpc>
                <a:spcPct val="100000"/>
              </a:lnSpc>
              <a:spcBef>
                <a:spcPts val="0"/>
              </a:spcBef>
              <a:spcAft>
                <a:spcPts val="600"/>
              </a:spcAft>
              <a:buFont typeface="Wingdings" panose="05000000000000000000" pitchFamily="2" charset="2"/>
              <a:buChar char="§"/>
            </a:pPr>
            <a:r>
              <a:rPr lang="en-US" sz="1800" b="1" dirty="0">
                <a:latin typeface="Arial" panose="020B0604020202020204" pitchFamily="34" charset="0"/>
                <a:cs typeface="Arial" panose="020B0604020202020204" pitchFamily="34" charset="0"/>
              </a:rPr>
              <a:t>Legal Entity Customer:  </a:t>
            </a:r>
            <a:r>
              <a:rPr lang="en-US" sz="1800" dirty="0">
                <a:latin typeface="Arial" panose="020B0604020202020204" pitchFamily="34" charset="0"/>
                <a:cs typeface="Arial" panose="020B0604020202020204" pitchFamily="34" charset="0"/>
              </a:rPr>
              <a:t>A corporation, limited liability company or other entity that is created by the filing of a public document with a Secretary of State or similar office, a general partnership, and any similar entity formed under the laws of a foreign jurisdiction that opens an account</a:t>
            </a:r>
          </a:p>
          <a:p>
            <a:pPr>
              <a:lnSpc>
                <a:spcPct val="100000"/>
              </a:lnSpc>
              <a:spcBef>
                <a:spcPts val="0"/>
              </a:spcBef>
              <a:spcAft>
                <a:spcPts val="600"/>
              </a:spcAft>
              <a:buFont typeface="Wingdings" panose="05000000000000000000" pitchFamily="2" charset="2"/>
              <a:buChar char="§"/>
            </a:pPr>
            <a:r>
              <a:rPr lang="en-US" sz="1800" b="1" dirty="0">
                <a:latin typeface="Arial" panose="020B0604020202020204" pitchFamily="34" charset="0"/>
                <a:cs typeface="Arial" panose="020B0604020202020204" pitchFamily="34" charset="0"/>
              </a:rPr>
              <a:t>Ownership:  </a:t>
            </a:r>
            <a:r>
              <a:rPr lang="en-US" sz="1800" dirty="0">
                <a:latin typeface="Arial" panose="020B0604020202020204" pitchFamily="34" charset="0"/>
                <a:cs typeface="Arial" panose="020B0604020202020204" pitchFamily="34" charset="0"/>
              </a:rPr>
              <a:t>Each individual who, directly or indirectly, through any contract, arrangement, understanding, relationship or otherwise, owns 25% or more of the equity interests of a legal entity customer</a:t>
            </a:r>
          </a:p>
          <a:p>
            <a:pPr>
              <a:lnSpc>
                <a:spcPct val="100000"/>
              </a:lnSpc>
              <a:spcBef>
                <a:spcPts val="0"/>
              </a:spcBef>
              <a:spcAft>
                <a:spcPts val="600"/>
              </a:spcAft>
              <a:buFont typeface="Wingdings" panose="05000000000000000000" pitchFamily="2" charset="2"/>
              <a:buChar char="§"/>
            </a:pPr>
            <a:r>
              <a:rPr lang="en-US" sz="1800" b="1" dirty="0">
                <a:latin typeface="Arial" panose="020B0604020202020204" pitchFamily="34" charset="0"/>
                <a:cs typeface="Arial" panose="020B0604020202020204" pitchFamily="34" charset="0"/>
              </a:rPr>
              <a:t>Control:  </a:t>
            </a:r>
            <a:r>
              <a:rPr lang="en-US" sz="1800" dirty="0">
                <a:latin typeface="Arial" panose="020B0604020202020204" pitchFamily="34" charset="0"/>
                <a:cs typeface="Arial" panose="020B0604020202020204" pitchFamily="34" charset="0"/>
              </a:rPr>
              <a:t>A single individual with significant responsibility to control, manage or direct a legal entity customer (Control). This includes:</a:t>
            </a:r>
          </a:p>
          <a:p>
            <a:pPr lvl="1">
              <a:lnSpc>
                <a:spcPct val="100000"/>
              </a:lnSpc>
              <a:spcBef>
                <a:spcPts val="0"/>
              </a:spcBef>
              <a:spcAft>
                <a:spcPts val="600"/>
              </a:spcAft>
            </a:pPr>
            <a:r>
              <a:rPr lang="en-US" sz="1800" dirty="0">
                <a:latin typeface="Arial" panose="020B0604020202020204" pitchFamily="34" charset="0"/>
                <a:cs typeface="Arial" panose="020B0604020202020204" pitchFamily="34" charset="0"/>
              </a:rPr>
              <a:t>an executive officer or senior manager (e.g., a Chief Executive Officer, Chief Financial Officer, Chief Operating Officer, Managing Member, General Partner President, Vice President or Treasurer); or,</a:t>
            </a:r>
          </a:p>
          <a:p>
            <a:pPr lvl="1">
              <a:lnSpc>
                <a:spcPct val="100000"/>
              </a:lnSpc>
              <a:spcBef>
                <a:spcPts val="0"/>
              </a:spcBef>
              <a:spcAft>
                <a:spcPts val="600"/>
              </a:spcAft>
            </a:pPr>
            <a:r>
              <a:rPr lang="en-US" sz="1800" dirty="0">
                <a:latin typeface="Arial" panose="020B0604020202020204" pitchFamily="34" charset="0"/>
                <a:cs typeface="Arial" panose="020B0604020202020204" pitchFamily="34" charset="0"/>
              </a:rPr>
              <a:t>any other individual who regularly performs similar functions</a:t>
            </a:r>
          </a:p>
        </p:txBody>
      </p:sp>
    </p:spTree>
    <p:custDataLst>
      <p:tags r:id="rId1"/>
    </p:custDataLst>
    <p:extLst>
      <p:ext uri="{BB962C8B-B14F-4D97-AF65-F5344CB8AC3E}">
        <p14:creationId xmlns:p14="http://schemas.microsoft.com/office/powerpoint/2010/main" val="2468749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676596"/>
          </a:xfrm>
        </p:spPr>
        <p:txBody>
          <a:bodyPr>
            <a:normAutofit/>
          </a:bodyPr>
          <a:lstStyle/>
          <a:p>
            <a:r>
              <a:rPr lang="en-US" sz="3200" b="1" dirty="0" smtClean="0">
                <a:latin typeface="Arial" panose="020B0604020202020204" pitchFamily="34" charset="0"/>
                <a:cs typeface="Arial" panose="020B0604020202020204" pitchFamily="34" charset="0"/>
              </a:rPr>
              <a:t>Beneficial </a:t>
            </a:r>
            <a:r>
              <a:rPr lang="en-US" sz="3200" b="1" dirty="0">
                <a:latin typeface="Arial" panose="020B0604020202020204" pitchFamily="34" charset="0"/>
                <a:cs typeface="Arial" panose="020B0604020202020204" pitchFamily="34" charset="0"/>
              </a:rPr>
              <a:t>Ownership</a:t>
            </a:r>
          </a:p>
        </p:txBody>
      </p:sp>
      <p:sp>
        <p:nvSpPr>
          <p:cNvPr id="5" name="Content Placeholder 4"/>
          <p:cNvSpPr>
            <a:spLocks noGrp="1"/>
          </p:cNvSpPr>
          <p:nvPr>
            <p:ph idx="1"/>
          </p:nvPr>
        </p:nvSpPr>
        <p:spPr>
          <a:xfrm>
            <a:off x="628650" y="1169043"/>
            <a:ext cx="7886700" cy="5486400"/>
          </a:xfrm>
          <a:ln>
            <a:noFill/>
          </a:ln>
        </p:spPr>
        <p:txBody>
          <a:bodyPr>
            <a:normAutofit fontScale="85000" lnSpcReduction="20000"/>
          </a:bodyPr>
          <a:lstStyle/>
          <a:p>
            <a:pPr marL="1755" indent="0">
              <a:lnSpc>
                <a:spcPct val="114000"/>
              </a:lnSpc>
              <a:spcBef>
                <a:spcPts val="0"/>
              </a:spcBef>
              <a:spcAft>
                <a:spcPts val="529"/>
              </a:spcAft>
              <a:buNone/>
            </a:pPr>
            <a:r>
              <a:rPr lang="en-US" sz="1900" b="1" dirty="0">
                <a:latin typeface="Arial" panose="020B0604020202020204" pitchFamily="34" charset="0"/>
                <a:cs typeface="Arial" panose="020B0604020202020204" pitchFamily="34" charset="0"/>
              </a:rPr>
              <a:t>Beneficial Ownership identification and verification</a:t>
            </a:r>
          </a:p>
          <a:p>
            <a:pPr marL="305377" lvl="2" indent="-281563">
              <a:lnSpc>
                <a:spcPct val="114000"/>
              </a:lnSpc>
              <a:spcBef>
                <a:spcPts val="0"/>
              </a:spcBef>
              <a:spcAft>
                <a:spcPts val="529"/>
              </a:spcAft>
            </a:pPr>
            <a:r>
              <a:rPr lang="en-US" sz="1900" b="1" dirty="0">
                <a:latin typeface="Arial" panose="020B0604020202020204" pitchFamily="34" charset="0"/>
                <a:cs typeface="Arial" panose="020B0604020202020204" pitchFamily="34" charset="0"/>
              </a:rPr>
              <a:t>Timing:  </a:t>
            </a:r>
            <a:r>
              <a:rPr lang="en-US" sz="1900" dirty="0">
                <a:latin typeface="Arial" panose="020B0604020202020204" pitchFamily="34" charset="0"/>
                <a:cs typeface="Arial" panose="020B0604020202020204" pitchFamily="34" charset="0"/>
              </a:rPr>
              <a:t>Beginning May 11, 2018, covered financial institutions will be required to identify and verify the identity of the beneficial owners of all legal entity customers (other than those that are excluded) at the time a new account is opened or as detected, during ongoing monitoring or investigations </a:t>
            </a:r>
          </a:p>
          <a:p>
            <a:pPr marL="305377" lvl="2" indent="-281563">
              <a:lnSpc>
                <a:spcPct val="114000"/>
              </a:lnSpc>
              <a:spcBef>
                <a:spcPts val="0"/>
              </a:spcBef>
              <a:spcAft>
                <a:spcPts val="529"/>
              </a:spcAft>
            </a:pPr>
            <a:r>
              <a:rPr lang="en-US" sz="1900" b="1" dirty="0">
                <a:latin typeface="Arial" panose="020B0604020202020204" pitchFamily="34" charset="0"/>
                <a:cs typeface="Arial" panose="020B0604020202020204" pitchFamily="34" charset="0"/>
              </a:rPr>
              <a:t>Requirements for Ownership Prong:  </a:t>
            </a:r>
            <a:r>
              <a:rPr lang="en-US" sz="1900" dirty="0">
                <a:latin typeface="Arial" panose="020B0604020202020204" pitchFamily="34" charset="0"/>
                <a:cs typeface="Arial" panose="020B0604020202020204" pitchFamily="34" charset="0"/>
              </a:rPr>
              <a:t>Covered financial institutions must identify and verify (per CIP policy) the identity of the beneficial owners who, directly or indirectly, own 25% or more of the equity interests of the legal entity customer</a:t>
            </a:r>
          </a:p>
          <a:p>
            <a:pPr marL="305377" lvl="2" indent="-281563">
              <a:lnSpc>
                <a:spcPct val="114000"/>
              </a:lnSpc>
              <a:spcBef>
                <a:spcPts val="0"/>
              </a:spcBef>
              <a:spcAft>
                <a:spcPts val="529"/>
              </a:spcAft>
            </a:pPr>
            <a:r>
              <a:rPr lang="en-US" sz="1900" b="1" dirty="0">
                <a:latin typeface="Arial" panose="020B0604020202020204" pitchFamily="34" charset="0"/>
                <a:cs typeface="Arial" panose="020B0604020202020204" pitchFamily="34" charset="0"/>
              </a:rPr>
              <a:t>Requirements for Control Prong:  </a:t>
            </a:r>
            <a:r>
              <a:rPr lang="en-US" sz="1900" dirty="0">
                <a:latin typeface="Arial" panose="020B0604020202020204" pitchFamily="34" charset="0"/>
                <a:cs typeface="Arial" panose="020B0604020202020204" pitchFamily="34" charset="0"/>
              </a:rPr>
              <a:t>Covered financial institutions must identify and verify a single individual with significant responsibility to control, manage, or direct the legal entity customer. Examples include Chief Financial Officer, Treasurer, etc. </a:t>
            </a:r>
          </a:p>
          <a:p>
            <a:pPr marL="305377" lvl="2" indent="-281563">
              <a:lnSpc>
                <a:spcPct val="114000"/>
              </a:lnSpc>
              <a:spcBef>
                <a:spcPts val="0"/>
              </a:spcBef>
              <a:spcAft>
                <a:spcPts val="529"/>
              </a:spcAft>
            </a:pPr>
            <a:r>
              <a:rPr lang="en-US" sz="1900" b="1" dirty="0">
                <a:latin typeface="Arial" panose="020B0604020202020204" pitchFamily="34" charset="0"/>
                <a:cs typeface="Arial" panose="020B0604020202020204" pitchFamily="34" charset="0"/>
              </a:rPr>
              <a:t>Certification</a:t>
            </a:r>
            <a:r>
              <a:rPr lang="en-US" sz="1900" dirty="0">
                <a:latin typeface="Arial" panose="020B0604020202020204" pitchFamily="34" charset="0"/>
                <a:cs typeface="Arial" panose="020B0604020202020204" pitchFamily="34" charset="0"/>
              </a:rPr>
              <a:t>: Covered financial institutions may obtain the required information on a standard certification form from the individual opening the account, or by obtaining the information from that individual by any other means, so long as that individual certifies the accuracy of the information</a:t>
            </a:r>
          </a:p>
          <a:p>
            <a:endParaRPr lang="en-US" sz="1500" dirty="0">
              <a:solidFill>
                <a:schemeClr val="accent4">
                  <a:lumMod val="40000"/>
                  <a:lumOff val="60000"/>
                </a:schemeClr>
              </a:solidFill>
            </a:endParaRPr>
          </a:p>
          <a:p>
            <a:pPr>
              <a:buFontTx/>
              <a:buChar char="-"/>
            </a:pPr>
            <a:endParaRPr lang="en-US" sz="1500" b="1" dirty="0">
              <a:solidFill>
                <a:schemeClr val="accent2"/>
              </a:solidFill>
            </a:endParaRPr>
          </a:p>
          <a:p>
            <a:pPr marL="0" indent="0">
              <a:buNone/>
            </a:pPr>
            <a:r>
              <a:rPr lang="en-US" sz="1500" b="1" dirty="0">
                <a:solidFill>
                  <a:schemeClr val="accent2"/>
                </a:solidFill>
              </a:rPr>
              <a:t>	</a:t>
            </a:r>
          </a:p>
          <a:p>
            <a:pPr marL="0" indent="0">
              <a:buNone/>
            </a:pPr>
            <a:endParaRPr lang="en-US" sz="1500" b="1" dirty="0">
              <a:solidFill>
                <a:schemeClr val="accent2"/>
              </a:solidFill>
            </a:endParaRPr>
          </a:p>
          <a:p>
            <a:endParaRPr lang="en-US" sz="1500" dirty="0"/>
          </a:p>
          <a:p>
            <a:endParaRPr lang="en-US" sz="1500" dirty="0"/>
          </a:p>
        </p:txBody>
      </p:sp>
    </p:spTree>
    <p:custDataLst>
      <p:tags r:id="rId1"/>
    </p:custDataLst>
    <p:extLst>
      <p:ext uri="{BB962C8B-B14F-4D97-AF65-F5344CB8AC3E}">
        <p14:creationId xmlns:p14="http://schemas.microsoft.com/office/powerpoint/2010/main" val="26711297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7886700" cy="572423"/>
          </a:xfrm>
        </p:spPr>
        <p:txBody>
          <a:bodyPr>
            <a:normAutofit/>
          </a:bodyPr>
          <a:lstStyle/>
          <a:p>
            <a:r>
              <a:rPr lang="en-US" sz="3200" b="1" dirty="0" smtClean="0">
                <a:latin typeface="Arial" panose="020B0604020202020204" pitchFamily="34" charset="0"/>
                <a:cs typeface="Arial" panose="020B0604020202020204" pitchFamily="34" charset="0"/>
              </a:rPr>
              <a:t>Beneficial </a:t>
            </a:r>
            <a:r>
              <a:rPr lang="en-US" sz="3200" b="1" dirty="0">
                <a:latin typeface="Arial" panose="020B0604020202020204" pitchFamily="34" charset="0"/>
                <a:cs typeface="Arial" panose="020B0604020202020204" pitchFamily="34" charset="0"/>
              </a:rPr>
              <a:t>Ownership</a:t>
            </a:r>
          </a:p>
        </p:txBody>
      </p:sp>
      <p:sp>
        <p:nvSpPr>
          <p:cNvPr id="5" name="Content Placeholder 4"/>
          <p:cNvSpPr>
            <a:spLocks noGrp="1"/>
          </p:cNvSpPr>
          <p:nvPr>
            <p:ph idx="1"/>
          </p:nvPr>
        </p:nvSpPr>
        <p:spPr>
          <a:xfrm>
            <a:off x="462987" y="763927"/>
            <a:ext cx="8310623" cy="5324355"/>
          </a:xfrm>
          <a:ln>
            <a:noFill/>
          </a:ln>
        </p:spPr>
        <p:txBody>
          <a:bodyPr>
            <a:normAutofit fontScale="25000" lnSpcReduction="20000"/>
          </a:bodyPr>
          <a:lstStyle/>
          <a:p>
            <a:pPr marL="1755" indent="0">
              <a:lnSpc>
                <a:spcPct val="114000"/>
              </a:lnSpc>
              <a:spcBef>
                <a:spcPts val="0"/>
              </a:spcBef>
              <a:spcAft>
                <a:spcPts val="529"/>
              </a:spcAft>
              <a:buNone/>
            </a:pPr>
            <a:endParaRPr lang="en-US" sz="6400" b="1" dirty="0" smtClean="0">
              <a:latin typeface="Arial" panose="020B0604020202020204" pitchFamily="34" charset="0"/>
              <a:cs typeface="Arial" panose="020B0604020202020204" pitchFamily="34" charset="0"/>
            </a:endParaRPr>
          </a:p>
          <a:p>
            <a:pPr marL="1755" indent="0">
              <a:lnSpc>
                <a:spcPct val="114000"/>
              </a:lnSpc>
              <a:spcBef>
                <a:spcPts val="0"/>
              </a:spcBef>
              <a:spcAft>
                <a:spcPts val="529"/>
              </a:spcAft>
              <a:buNone/>
            </a:pPr>
            <a:r>
              <a:rPr lang="en-US" sz="6400" b="1" dirty="0" smtClean="0">
                <a:latin typeface="Arial" panose="020B0604020202020204" pitchFamily="34" charset="0"/>
                <a:cs typeface="Arial" panose="020B0604020202020204" pitchFamily="34" charset="0"/>
              </a:rPr>
              <a:t>Exceptions </a:t>
            </a:r>
            <a:r>
              <a:rPr lang="en-US" sz="6400" b="1" dirty="0">
                <a:latin typeface="Arial" panose="020B0604020202020204" pitchFamily="34" charset="0"/>
                <a:cs typeface="Arial" panose="020B0604020202020204" pitchFamily="34" charset="0"/>
              </a:rPr>
              <a:t>to the rules include:</a:t>
            </a:r>
          </a:p>
          <a:p>
            <a:pPr>
              <a:lnSpc>
                <a:spcPct val="114000"/>
              </a:lnSpc>
              <a:spcBef>
                <a:spcPts val="0"/>
              </a:spcBef>
              <a:spcAft>
                <a:spcPts val="529"/>
              </a:spcAft>
            </a:pPr>
            <a:r>
              <a:rPr lang="en-US" sz="6400" dirty="0">
                <a:latin typeface="Arial" panose="020B0604020202020204" pitchFamily="34" charset="0"/>
                <a:cs typeface="Arial" panose="020B0604020202020204" pitchFamily="34" charset="0"/>
              </a:rPr>
              <a:t>Federal or State regulated financial institutions or banks</a:t>
            </a:r>
          </a:p>
          <a:p>
            <a:pPr>
              <a:lnSpc>
                <a:spcPct val="114000"/>
              </a:lnSpc>
              <a:spcBef>
                <a:spcPts val="0"/>
              </a:spcBef>
              <a:spcAft>
                <a:spcPts val="529"/>
              </a:spcAft>
            </a:pPr>
            <a:r>
              <a:rPr lang="en-US" sz="6400" dirty="0">
                <a:latin typeface="Arial" panose="020B0604020202020204" pitchFamily="34" charset="0"/>
                <a:cs typeface="Arial" panose="020B0604020202020204" pitchFamily="34" charset="0"/>
              </a:rPr>
              <a:t>Department or agency of the United States, of any State, or any political subdivision of a State</a:t>
            </a:r>
          </a:p>
          <a:p>
            <a:pPr>
              <a:lnSpc>
                <a:spcPct val="114000"/>
              </a:lnSpc>
              <a:spcBef>
                <a:spcPts val="0"/>
              </a:spcBef>
              <a:spcAft>
                <a:spcPts val="529"/>
              </a:spcAft>
            </a:pPr>
            <a:r>
              <a:rPr lang="en-US" sz="6400" dirty="0">
                <a:latin typeface="Arial" panose="020B0604020202020204" pitchFamily="34" charset="0"/>
                <a:cs typeface="Arial" panose="020B0604020202020204" pitchFamily="34" charset="0"/>
              </a:rPr>
              <a:t>Publicly traded entities (entities whose common stock or analogous equity interests are listed on the New York, American or NASDAQ Stock exchange)</a:t>
            </a:r>
          </a:p>
          <a:p>
            <a:pPr>
              <a:lnSpc>
                <a:spcPct val="114000"/>
              </a:lnSpc>
              <a:spcBef>
                <a:spcPts val="0"/>
              </a:spcBef>
              <a:spcAft>
                <a:spcPts val="529"/>
              </a:spcAft>
            </a:pPr>
            <a:r>
              <a:rPr lang="en-US" sz="6400" dirty="0">
                <a:latin typeface="Arial" panose="020B0604020202020204" pitchFamily="34" charset="0"/>
                <a:cs typeface="Arial" panose="020B0604020202020204" pitchFamily="34" charset="0"/>
              </a:rPr>
              <a:t>Entities organized under the laws of the United States or any states in which a publicly traded entity has at least 51% ownership in common stock or analogous equity</a:t>
            </a:r>
          </a:p>
          <a:p>
            <a:pPr marL="337129" lvl="1" indent="-337129">
              <a:lnSpc>
                <a:spcPct val="114000"/>
              </a:lnSpc>
              <a:spcBef>
                <a:spcPts val="0"/>
              </a:spcBef>
              <a:spcAft>
                <a:spcPts val="529"/>
              </a:spcAft>
            </a:pPr>
            <a:r>
              <a:rPr lang="en-US" sz="6400" dirty="0">
                <a:latin typeface="Arial" panose="020B0604020202020204" pitchFamily="34" charset="0"/>
                <a:cs typeface="Arial" panose="020B0604020202020204" pitchFamily="34" charset="0"/>
              </a:rPr>
              <a:t>Any entity that is registered with the SEC (issuer of a class of securities registered under section 12 of </a:t>
            </a:r>
            <a:r>
              <a:rPr lang="en-US" sz="6400" dirty="0" smtClean="0">
                <a:latin typeface="Arial" panose="020B0604020202020204" pitchFamily="34" charset="0"/>
                <a:cs typeface="Arial" panose="020B0604020202020204" pitchFamily="34" charset="0"/>
              </a:rPr>
              <a:t>the </a:t>
            </a:r>
            <a:r>
              <a:rPr lang="en-US" sz="6400" dirty="0">
                <a:latin typeface="Arial" panose="020B0604020202020204" pitchFamily="34" charset="0"/>
                <a:cs typeface="Arial" panose="020B0604020202020204" pitchFamily="34" charset="0"/>
              </a:rPr>
              <a:t>Securities and Exchange Act of 1934 or that is required to file reports under section 15(d) of that Act)</a:t>
            </a:r>
          </a:p>
          <a:p>
            <a:pPr>
              <a:lnSpc>
                <a:spcPct val="114000"/>
              </a:lnSpc>
              <a:spcBef>
                <a:spcPts val="0"/>
              </a:spcBef>
              <a:spcAft>
                <a:spcPts val="529"/>
              </a:spcAft>
            </a:pPr>
            <a:r>
              <a:rPr lang="en-US" sz="6400" dirty="0">
                <a:latin typeface="Arial" panose="020B0604020202020204" pitchFamily="34" charset="0"/>
                <a:cs typeface="Arial" panose="020B0604020202020204" pitchFamily="34" charset="0"/>
              </a:rPr>
              <a:t>A public accounting firm registered with the Public Company Accounting Oversight Board</a:t>
            </a:r>
          </a:p>
          <a:p>
            <a:pPr>
              <a:lnSpc>
                <a:spcPct val="114000"/>
              </a:lnSpc>
              <a:spcBef>
                <a:spcPts val="0"/>
              </a:spcBef>
              <a:spcAft>
                <a:spcPts val="529"/>
              </a:spcAft>
            </a:pPr>
            <a:r>
              <a:rPr lang="en-US" sz="6400" dirty="0">
                <a:latin typeface="Arial" panose="020B0604020202020204" pitchFamily="34" charset="0"/>
                <a:cs typeface="Arial" panose="020B0604020202020204" pitchFamily="34" charset="0"/>
              </a:rPr>
              <a:t>A registered entity, commodity pool operator, commodity trading advisor, retail foreign exchange dealer, swap dealer or major swap participant that is registered with the CFTC</a:t>
            </a:r>
          </a:p>
          <a:p>
            <a:pPr>
              <a:lnSpc>
                <a:spcPct val="114000"/>
              </a:lnSpc>
              <a:spcBef>
                <a:spcPts val="0"/>
              </a:spcBef>
              <a:spcAft>
                <a:spcPts val="529"/>
              </a:spcAft>
            </a:pPr>
            <a:r>
              <a:rPr lang="en-US" sz="6400" dirty="0">
                <a:latin typeface="Arial" panose="020B0604020202020204" pitchFamily="34" charset="0"/>
                <a:cs typeface="Arial" panose="020B0604020202020204" pitchFamily="34" charset="0"/>
              </a:rPr>
              <a:t>Pooled investment vehicles (if operated or advised by financial institution not excluded from the ruling, then exception applies to the ownership prong only)</a:t>
            </a:r>
          </a:p>
          <a:p>
            <a:pPr>
              <a:lnSpc>
                <a:spcPct val="114000"/>
              </a:lnSpc>
              <a:spcBef>
                <a:spcPts val="0"/>
              </a:spcBef>
              <a:spcAft>
                <a:spcPts val="529"/>
              </a:spcAft>
            </a:pPr>
            <a:r>
              <a:rPr lang="en-US" sz="6400" dirty="0">
                <a:latin typeface="Arial" panose="020B0604020202020204" pitchFamily="34" charset="0"/>
                <a:cs typeface="Arial" panose="020B0604020202020204" pitchFamily="34" charset="0"/>
              </a:rPr>
              <a:t>A bank holding company</a:t>
            </a:r>
          </a:p>
          <a:p>
            <a:pPr>
              <a:lnSpc>
                <a:spcPct val="114000"/>
              </a:lnSpc>
              <a:spcBef>
                <a:spcPts val="0"/>
              </a:spcBef>
              <a:spcAft>
                <a:spcPts val="529"/>
              </a:spcAft>
            </a:pPr>
            <a:endParaRPr lang="en-US" sz="1235" dirty="0">
              <a:latin typeface="Arial" panose="020B0604020202020204" pitchFamily="34" charset="0"/>
              <a:cs typeface="Arial" panose="020B0604020202020204" pitchFamily="34" charset="0"/>
            </a:endParaRPr>
          </a:p>
          <a:p>
            <a:pPr marL="1125519" lvl="2"/>
            <a:endParaRPr lang="en-US" dirty="0">
              <a:latin typeface="Arial" panose="020B0604020202020204" pitchFamily="34" charset="0"/>
              <a:cs typeface="Arial" panose="020B0604020202020204" pitchFamily="34" charset="0"/>
            </a:endParaRPr>
          </a:p>
          <a:p>
            <a:endParaRPr lang="en-US" sz="1059" dirty="0">
              <a:solidFill>
                <a:schemeClr val="accent4">
                  <a:lumMod val="40000"/>
                  <a:lumOff val="60000"/>
                </a:schemeClr>
              </a:solidFill>
              <a:latin typeface="Arial" panose="020B0604020202020204" pitchFamily="34" charset="0"/>
              <a:cs typeface="Arial" panose="020B0604020202020204" pitchFamily="34" charset="0"/>
            </a:endParaRPr>
          </a:p>
          <a:p>
            <a:pPr>
              <a:buFontTx/>
              <a:buChar char="-"/>
            </a:pPr>
            <a:endParaRPr lang="en-US" b="1" dirty="0">
              <a:solidFill>
                <a:schemeClr val="accent2"/>
              </a:solidFill>
              <a:latin typeface="Arial" panose="020B0604020202020204" pitchFamily="34" charset="0"/>
              <a:cs typeface="Arial" panose="020B0604020202020204" pitchFamily="34" charset="0"/>
            </a:endParaRPr>
          </a:p>
          <a:p>
            <a:pPr marL="0" indent="0">
              <a:buNone/>
            </a:pPr>
            <a:r>
              <a:rPr lang="en-US" b="1" dirty="0">
                <a:solidFill>
                  <a:schemeClr val="accent2"/>
                </a:solidFill>
                <a:latin typeface="Arial" panose="020B0604020202020204" pitchFamily="34" charset="0"/>
                <a:cs typeface="Arial" panose="020B0604020202020204" pitchFamily="34" charset="0"/>
              </a:rPr>
              <a:t>	</a:t>
            </a:r>
            <a:endParaRPr lang="en-US" b="1" dirty="0" smtClean="0">
              <a:solidFill>
                <a:schemeClr val="accent2"/>
              </a:solidFill>
              <a:latin typeface="Arial" panose="020B0604020202020204" pitchFamily="34" charset="0"/>
              <a:cs typeface="Arial" panose="020B0604020202020204" pitchFamily="34" charset="0"/>
            </a:endParaRPr>
          </a:p>
          <a:p>
            <a:pPr marL="0" indent="0">
              <a:buNone/>
            </a:pPr>
            <a:endParaRPr lang="en-US" b="1" dirty="0">
              <a:solidFill>
                <a:schemeClr val="accent2"/>
              </a:solidFill>
              <a:latin typeface="Arial" panose="020B0604020202020204" pitchFamily="34" charset="0"/>
              <a:cs typeface="Arial" panose="020B0604020202020204" pitchFamily="34" charset="0"/>
            </a:endParaRPr>
          </a:p>
          <a:p>
            <a:endParaRPr lang="en-US" sz="1765" dirty="0">
              <a:latin typeface="Arial" panose="020B0604020202020204" pitchFamily="34" charset="0"/>
              <a:cs typeface="Arial" panose="020B0604020202020204" pitchFamily="34" charset="0"/>
            </a:endParaRPr>
          </a:p>
          <a:p>
            <a:endParaRPr lang="en-US" sz="1765"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698620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Beneficial </a:t>
            </a:r>
            <a:r>
              <a:rPr lang="en-US" sz="3200" b="1" dirty="0">
                <a:latin typeface="Arial" panose="020B0604020202020204" pitchFamily="34" charset="0"/>
                <a:cs typeface="Arial" panose="020B0604020202020204" pitchFamily="34" charset="0"/>
              </a:rPr>
              <a:t>Ownership</a:t>
            </a:r>
          </a:p>
        </p:txBody>
      </p:sp>
      <p:sp>
        <p:nvSpPr>
          <p:cNvPr id="5" name="Content Placeholder 4"/>
          <p:cNvSpPr>
            <a:spLocks noGrp="1"/>
          </p:cNvSpPr>
          <p:nvPr>
            <p:ph idx="1"/>
          </p:nvPr>
        </p:nvSpPr>
        <p:spPr>
          <a:xfrm>
            <a:off x="628650" y="1350813"/>
            <a:ext cx="7886700" cy="4351338"/>
          </a:xfrm>
          <a:ln>
            <a:noFill/>
          </a:ln>
        </p:spPr>
        <p:txBody>
          <a:bodyPr>
            <a:normAutofit fontScale="70000" lnSpcReduction="20000"/>
          </a:bodyPr>
          <a:lstStyle/>
          <a:p>
            <a:pPr marL="1755" indent="0">
              <a:lnSpc>
                <a:spcPct val="114000"/>
              </a:lnSpc>
              <a:spcBef>
                <a:spcPts val="0"/>
              </a:spcBef>
              <a:spcAft>
                <a:spcPts val="529"/>
              </a:spcAft>
              <a:buNone/>
            </a:pPr>
            <a:r>
              <a:rPr lang="en-US" sz="2300" b="1" dirty="0">
                <a:latin typeface="Arial" panose="020B0604020202020204" pitchFamily="34" charset="0"/>
                <a:cs typeface="Arial" panose="020B0604020202020204" pitchFamily="34" charset="0"/>
              </a:rPr>
              <a:t>Exceptions to the rules include:</a:t>
            </a:r>
          </a:p>
          <a:p>
            <a:pPr>
              <a:lnSpc>
                <a:spcPct val="114000"/>
              </a:lnSpc>
              <a:spcBef>
                <a:spcPts val="0"/>
              </a:spcBef>
              <a:spcAft>
                <a:spcPts val="529"/>
              </a:spcAft>
            </a:pPr>
            <a:r>
              <a:rPr lang="en-US" sz="2300" dirty="0">
                <a:latin typeface="Arial" panose="020B0604020202020204" pitchFamily="34" charset="0"/>
                <a:cs typeface="Arial" panose="020B0604020202020204" pitchFamily="34" charset="0"/>
              </a:rPr>
              <a:t>Insurance company that is regulated by a State</a:t>
            </a:r>
          </a:p>
          <a:p>
            <a:pPr>
              <a:lnSpc>
                <a:spcPct val="114000"/>
              </a:lnSpc>
              <a:spcBef>
                <a:spcPts val="0"/>
              </a:spcBef>
              <a:spcAft>
                <a:spcPts val="529"/>
              </a:spcAft>
            </a:pPr>
            <a:r>
              <a:rPr lang="en-US" sz="2300" dirty="0">
                <a:latin typeface="Arial" panose="020B0604020202020204" pitchFamily="34" charset="0"/>
                <a:cs typeface="Arial" panose="020B0604020202020204" pitchFamily="34" charset="0"/>
              </a:rPr>
              <a:t>Charities and Nonprofit entities (exception applies to ownership prong only)</a:t>
            </a:r>
          </a:p>
          <a:p>
            <a:pPr>
              <a:lnSpc>
                <a:spcPct val="114000"/>
              </a:lnSpc>
              <a:spcBef>
                <a:spcPts val="0"/>
              </a:spcBef>
              <a:spcAft>
                <a:spcPts val="529"/>
              </a:spcAft>
            </a:pPr>
            <a:r>
              <a:rPr lang="en-US" sz="2300" dirty="0">
                <a:latin typeface="Arial" panose="020B0604020202020204" pitchFamily="34" charset="0"/>
                <a:cs typeface="Arial" panose="020B0604020202020204" pitchFamily="34" charset="0"/>
              </a:rPr>
              <a:t>Commercial accounts to finance payments of property and casualty insurance </a:t>
            </a:r>
            <a:r>
              <a:rPr lang="en-US" sz="2300" dirty="0" smtClean="0">
                <a:latin typeface="Arial" panose="020B0604020202020204" pitchFamily="34" charset="0"/>
                <a:cs typeface="Arial" panose="020B0604020202020204" pitchFamily="34" charset="0"/>
              </a:rPr>
              <a:t>premiums</a:t>
            </a:r>
          </a:p>
          <a:p>
            <a:pPr>
              <a:lnSpc>
                <a:spcPct val="114000"/>
              </a:lnSpc>
              <a:spcBef>
                <a:spcPts val="0"/>
              </a:spcBef>
              <a:spcAft>
                <a:spcPts val="529"/>
              </a:spcAft>
            </a:pPr>
            <a:r>
              <a:rPr lang="en-US" sz="2300" dirty="0">
                <a:latin typeface="Arial" panose="020B0604020202020204" pitchFamily="34" charset="0"/>
                <a:cs typeface="Arial" panose="020B0604020202020204" pitchFamily="34" charset="0"/>
              </a:rPr>
              <a:t>An investment company or advisor, as defined in the Investment Company Act of 1940, that is registered with the SEC under that Act</a:t>
            </a:r>
          </a:p>
          <a:p>
            <a:pPr>
              <a:lnSpc>
                <a:spcPct val="114000"/>
              </a:lnSpc>
              <a:spcBef>
                <a:spcPts val="0"/>
              </a:spcBef>
              <a:spcAft>
                <a:spcPts val="529"/>
              </a:spcAft>
            </a:pPr>
            <a:r>
              <a:rPr lang="en-US" sz="2300" dirty="0" smtClean="0">
                <a:latin typeface="Arial" panose="020B0604020202020204" pitchFamily="34" charset="0"/>
                <a:cs typeface="Arial" panose="020B0604020202020204" pitchFamily="34" charset="0"/>
              </a:rPr>
              <a:t>Accounts </a:t>
            </a:r>
            <a:r>
              <a:rPr lang="en-US" sz="2300" dirty="0">
                <a:latin typeface="Arial" panose="020B0604020202020204" pitchFamily="34" charset="0"/>
                <a:cs typeface="Arial" panose="020B0604020202020204" pitchFamily="34" charset="0"/>
              </a:rPr>
              <a:t>to finance the purchase or lease of equipment, so long as the financial institution remits payments directly to the provider (if there is a possibility of a refund on the account, beneficial owners must be identified and verified either at time of initial remittance or at refund)</a:t>
            </a:r>
          </a:p>
          <a:p>
            <a:pPr>
              <a:lnSpc>
                <a:spcPct val="114000"/>
              </a:lnSpc>
              <a:spcBef>
                <a:spcPts val="0"/>
              </a:spcBef>
              <a:spcAft>
                <a:spcPts val="529"/>
              </a:spcAft>
            </a:pPr>
            <a:endParaRPr lang="en-US" sz="1235" dirty="0"/>
          </a:p>
          <a:p>
            <a:pPr marL="1125519" lvl="2"/>
            <a:endParaRPr lang="en-US" dirty="0"/>
          </a:p>
          <a:p>
            <a:endParaRPr lang="en-US" sz="1059" dirty="0">
              <a:solidFill>
                <a:schemeClr val="accent4">
                  <a:lumMod val="40000"/>
                  <a:lumOff val="60000"/>
                </a:schemeClr>
              </a:solidFill>
            </a:endParaRPr>
          </a:p>
          <a:p>
            <a:pPr>
              <a:buFontTx/>
              <a:buChar char="-"/>
            </a:pPr>
            <a:endParaRPr lang="en-US" b="1" dirty="0">
              <a:solidFill>
                <a:schemeClr val="accent2"/>
              </a:solidFill>
            </a:endParaRPr>
          </a:p>
          <a:p>
            <a:pPr marL="0" indent="0">
              <a:buNone/>
            </a:pPr>
            <a:r>
              <a:rPr lang="en-US" b="1" dirty="0">
                <a:solidFill>
                  <a:schemeClr val="accent2"/>
                </a:solidFill>
              </a:rPr>
              <a:t>	</a:t>
            </a:r>
            <a:endParaRPr lang="en-US" b="1" dirty="0" smtClean="0">
              <a:solidFill>
                <a:schemeClr val="accent2"/>
              </a:solidFill>
            </a:endParaRPr>
          </a:p>
          <a:p>
            <a:pPr marL="0" indent="0">
              <a:buNone/>
            </a:pPr>
            <a:endParaRPr lang="en-US" b="1" dirty="0">
              <a:solidFill>
                <a:schemeClr val="accent2"/>
              </a:solidFill>
            </a:endParaRPr>
          </a:p>
          <a:p>
            <a:endParaRPr lang="en-US" sz="1765" dirty="0"/>
          </a:p>
          <a:p>
            <a:endParaRPr lang="en-US" sz="1765" dirty="0"/>
          </a:p>
        </p:txBody>
      </p:sp>
    </p:spTree>
    <p:custDataLst>
      <p:tags r:id="rId1"/>
    </p:custDataLst>
    <p:extLst>
      <p:ext uri="{BB962C8B-B14F-4D97-AF65-F5344CB8AC3E}">
        <p14:creationId xmlns:p14="http://schemas.microsoft.com/office/powerpoint/2010/main" val="19002068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Considerations </a:t>
            </a:r>
            <a:r>
              <a:rPr lang="en-US" sz="3200" b="1" dirty="0">
                <a:latin typeface="Arial" panose="020B0604020202020204" pitchFamily="34" charset="0"/>
                <a:cs typeface="Arial" panose="020B0604020202020204" pitchFamily="34" charset="0"/>
              </a:rPr>
              <a:t>– Beneficial Ownership</a:t>
            </a:r>
          </a:p>
        </p:txBody>
      </p:sp>
      <p:sp>
        <p:nvSpPr>
          <p:cNvPr id="5" name="Content Placeholder 4"/>
          <p:cNvSpPr>
            <a:spLocks noGrp="1"/>
          </p:cNvSpPr>
          <p:nvPr>
            <p:ph idx="1"/>
          </p:nvPr>
        </p:nvSpPr>
        <p:spPr>
          <a:xfrm>
            <a:off x="628650" y="1385786"/>
            <a:ext cx="7886700" cy="4748795"/>
          </a:xfrm>
          <a:ln>
            <a:noFill/>
          </a:ln>
        </p:spPr>
        <p:txBody>
          <a:bodyPr/>
          <a:lstStyle/>
          <a:p>
            <a:pPr marL="305377" lvl="2" indent="-281563">
              <a:lnSpc>
                <a:spcPct val="114000"/>
              </a:lnSpc>
              <a:spcBef>
                <a:spcPts val="0"/>
              </a:spcBef>
              <a:spcAft>
                <a:spcPts val="529"/>
              </a:spcAft>
            </a:pPr>
            <a:r>
              <a:rPr lang="en-US" sz="1600" b="1" dirty="0">
                <a:latin typeface="Arial" panose="020B0604020202020204" pitchFamily="34" charset="0"/>
                <a:cs typeface="Arial" panose="020B0604020202020204" pitchFamily="34" charset="0"/>
              </a:rPr>
              <a:t>The new rule is not retroactive. In other words, financial institutions do not need to gather beneficial ownership information for its current customers unless:</a:t>
            </a:r>
          </a:p>
          <a:p>
            <a:pPr marL="754882" lvl="4" indent="-281563">
              <a:lnSpc>
                <a:spcPct val="114000"/>
              </a:lnSpc>
              <a:spcBef>
                <a:spcPts val="0"/>
              </a:spcBef>
              <a:spcAft>
                <a:spcPts val="529"/>
              </a:spcAft>
            </a:pPr>
            <a:r>
              <a:rPr lang="en-US" sz="1600" dirty="0">
                <a:latin typeface="Arial" panose="020B0604020202020204" pitchFamily="34" charset="0"/>
                <a:cs typeface="Arial" panose="020B0604020202020204" pitchFamily="34" charset="0"/>
              </a:rPr>
              <a:t>A new account is opened on or after the implementation date</a:t>
            </a:r>
          </a:p>
          <a:p>
            <a:pPr marL="754882" lvl="4" indent="-281563">
              <a:lnSpc>
                <a:spcPct val="114000"/>
              </a:lnSpc>
              <a:spcBef>
                <a:spcPts val="0"/>
              </a:spcBef>
              <a:spcAft>
                <a:spcPts val="529"/>
              </a:spcAft>
            </a:pPr>
            <a:r>
              <a:rPr lang="en-US" sz="1600" dirty="0">
                <a:latin typeface="Arial" panose="020B0604020202020204" pitchFamily="34" charset="0"/>
                <a:cs typeface="Arial" panose="020B0604020202020204" pitchFamily="34" charset="0"/>
              </a:rPr>
              <a:t>During the course of an investigation or ongoing monitoring of the current customer, a potential change in Beneficial Ownership is identified</a:t>
            </a:r>
          </a:p>
          <a:p>
            <a:pPr marL="305377" lvl="2" indent="-281563">
              <a:lnSpc>
                <a:spcPct val="114000"/>
              </a:lnSpc>
              <a:spcBef>
                <a:spcPts val="0"/>
              </a:spcBef>
              <a:spcAft>
                <a:spcPts val="529"/>
              </a:spcAft>
            </a:pPr>
            <a:r>
              <a:rPr lang="en-US" sz="1600" b="1" dirty="0">
                <a:latin typeface="Arial" panose="020B0604020202020204" pitchFamily="34" charset="0"/>
                <a:cs typeface="Arial" panose="020B0604020202020204" pitchFamily="34" charset="0"/>
              </a:rPr>
              <a:t>CIP (Customer Identification Program), identification of beneficial owners follows existing industry standards</a:t>
            </a:r>
          </a:p>
          <a:p>
            <a:pPr marL="473318" lvl="4" indent="0">
              <a:lnSpc>
                <a:spcPct val="114000"/>
              </a:lnSpc>
              <a:spcBef>
                <a:spcPts val="0"/>
              </a:spcBef>
              <a:spcAft>
                <a:spcPts val="529"/>
              </a:spcAft>
              <a:buNone/>
            </a:pPr>
            <a:endParaRPr lang="en-US" sz="1588" dirty="0"/>
          </a:p>
          <a:p>
            <a:pPr marL="899303" lvl="3" indent="0">
              <a:spcBef>
                <a:spcPts val="307"/>
              </a:spcBef>
              <a:buNone/>
            </a:pPr>
            <a:endParaRPr lang="en-US" dirty="0"/>
          </a:p>
          <a:p>
            <a:endParaRPr lang="en-US" sz="1059" dirty="0">
              <a:solidFill>
                <a:schemeClr val="accent4">
                  <a:lumMod val="40000"/>
                  <a:lumOff val="60000"/>
                </a:schemeClr>
              </a:solidFill>
            </a:endParaRPr>
          </a:p>
          <a:p>
            <a:pPr>
              <a:buFontTx/>
              <a:buChar char="-"/>
            </a:pPr>
            <a:endParaRPr lang="en-US" b="1" dirty="0">
              <a:solidFill>
                <a:schemeClr val="accent2"/>
              </a:solidFill>
            </a:endParaRPr>
          </a:p>
          <a:p>
            <a:pPr marL="0" indent="0">
              <a:buNone/>
            </a:pPr>
            <a:r>
              <a:rPr lang="en-US" b="1" dirty="0">
                <a:solidFill>
                  <a:schemeClr val="accent2"/>
                </a:solidFill>
              </a:rPr>
              <a:t>	</a:t>
            </a:r>
            <a:endParaRPr lang="en-US" b="1" dirty="0" smtClean="0">
              <a:solidFill>
                <a:schemeClr val="accent2"/>
              </a:solidFill>
            </a:endParaRPr>
          </a:p>
          <a:p>
            <a:pPr marL="0" indent="0">
              <a:buNone/>
            </a:pPr>
            <a:endParaRPr lang="en-US" b="1" dirty="0">
              <a:solidFill>
                <a:schemeClr val="accent2"/>
              </a:solidFill>
            </a:endParaRPr>
          </a:p>
          <a:p>
            <a:endParaRPr lang="en-US" sz="1765" dirty="0"/>
          </a:p>
          <a:p>
            <a:endParaRPr lang="en-US" sz="1765" dirty="0"/>
          </a:p>
        </p:txBody>
      </p:sp>
    </p:spTree>
    <p:custDataLst>
      <p:tags r:id="rId1"/>
    </p:custDataLst>
    <p:extLst>
      <p:ext uri="{BB962C8B-B14F-4D97-AF65-F5344CB8AC3E}">
        <p14:creationId xmlns:p14="http://schemas.microsoft.com/office/powerpoint/2010/main" val="39010277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5105798"/>
            <a:ext cx="9144000" cy="602714"/>
          </a:xfrm>
          <a:prstGeom prst="rect">
            <a:avLst/>
          </a:prstGeom>
        </p:spPr>
        <p:txBody>
          <a:bodyPr>
            <a:normAutofit/>
          </a:bodyPr>
          <a:lstStyle/>
          <a:p>
            <a:pPr algn="ctr"/>
            <a:r>
              <a:rPr lang="en-US" sz="3600" b="1" dirty="0" smtClean="0">
                <a:latin typeface="Arial" panose="020B0604020202020204" pitchFamily="34" charset="0"/>
                <a:cs typeface="Arial" panose="020B0604020202020204" pitchFamily="34" charset="0"/>
              </a:rPr>
              <a:t>Public &amp; Private Partnership</a:t>
            </a:r>
            <a:endParaRPr lang="en-US" sz="3600" b="1" dirty="0">
              <a:latin typeface="Arial" panose="020B0604020202020204" pitchFamily="34" charset="0"/>
              <a:cs typeface="Arial" panose="020B0604020202020204" pitchFamily="34" charset="0"/>
            </a:endParaRPr>
          </a:p>
        </p:txBody>
      </p:sp>
      <p:sp>
        <p:nvSpPr>
          <p:cNvPr id="8" name="Rectangle 7"/>
          <p:cNvSpPr/>
          <p:nvPr/>
        </p:nvSpPr>
        <p:spPr>
          <a:xfrm>
            <a:off x="0" y="185195"/>
            <a:ext cx="9144000" cy="4874961"/>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6" dirty="0"/>
          </a:p>
        </p:txBody>
      </p:sp>
      <p:pic>
        <p:nvPicPr>
          <p:cNvPr id="2050" name="Picture 2" descr="Image result for partnership">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2698" y="1109383"/>
            <a:ext cx="4958603" cy="33029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46354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7886700" cy="965963"/>
          </a:xfrm>
        </p:spPr>
        <p:txBody>
          <a:bodyPr/>
          <a:lstStyle/>
          <a:p>
            <a:pPr algn="l"/>
            <a:r>
              <a:rPr lang="en-US" sz="3600" b="1" dirty="0" smtClean="0">
                <a:latin typeface="Arial" panose="020B0604020202020204" pitchFamily="34" charset="0"/>
                <a:cs typeface="Arial" panose="020B0604020202020204" pitchFamily="34" charset="0"/>
              </a:rPr>
              <a:t>Private and Public Partnership?</a:t>
            </a:r>
            <a:endParaRPr lang="en-US" sz="36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28650" y="1331089"/>
            <a:ext cx="7886700" cy="4351338"/>
          </a:xfrm>
        </p:spPr>
        <p:txBody>
          <a:bodyPr/>
          <a:lstStyle/>
          <a:p>
            <a:r>
              <a:rPr lang="en-US" sz="2400" b="1" dirty="0" smtClean="0">
                <a:solidFill>
                  <a:schemeClr val="bg1">
                    <a:lumMod val="50000"/>
                  </a:schemeClr>
                </a:solidFill>
                <a:latin typeface="Arial" panose="020B0604020202020204" pitchFamily="34" charset="0"/>
                <a:cs typeface="Arial" panose="020B0604020202020204" pitchFamily="34" charset="0"/>
              </a:rPr>
              <a:t>Should </a:t>
            </a:r>
            <a:r>
              <a:rPr lang="en-US" sz="2400" b="1" dirty="0">
                <a:solidFill>
                  <a:schemeClr val="bg1">
                    <a:lumMod val="50000"/>
                  </a:schemeClr>
                </a:solidFill>
                <a:latin typeface="Arial" panose="020B0604020202020204" pitchFamily="34" charset="0"/>
                <a:cs typeface="Arial" panose="020B0604020202020204" pitchFamily="34" charset="0"/>
              </a:rPr>
              <a:t>banks be the beneficial owner </a:t>
            </a:r>
            <a:r>
              <a:rPr lang="en-US" sz="2400" b="1" dirty="0" smtClean="0">
                <a:solidFill>
                  <a:schemeClr val="bg1">
                    <a:lumMod val="50000"/>
                  </a:schemeClr>
                </a:solidFill>
                <a:latin typeface="Arial" panose="020B0604020202020204" pitchFamily="34" charset="0"/>
                <a:cs typeface="Arial" panose="020B0604020202020204" pitchFamily="34" charset="0"/>
              </a:rPr>
              <a:t>data collector</a:t>
            </a:r>
            <a:r>
              <a:rPr lang="en-US" sz="2400" b="1" dirty="0">
                <a:solidFill>
                  <a:schemeClr val="bg1">
                    <a:lumMod val="50000"/>
                  </a:schemeClr>
                </a:solidFill>
                <a:latin typeface="Arial" panose="020B0604020202020204" pitchFamily="34" charset="0"/>
                <a:cs typeface="Arial" panose="020B0604020202020204" pitchFamily="34" charset="0"/>
              </a:rPr>
              <a:t>? </a:t>
            </a:r>
          </a:p>
          <a:p>
            <a:r>
              <a:rPr lang="en-US" sz="2400" b="1" dirty="0" smtClean="0">
                <a:solidFill>
                  <a:schemeClr val="bg1">
                    <a:lumMod val="50000"/>
                  </a:schemeClr>
                </a:solidFill>
                <a:latin typeface="Arial" panose="020B0604020202020204" pitchFamily="34" charset="0"/>
                <a:cs typeface="Arial" panose="020B0604020202020204" pitchFamily="34" charset="0"/>
              </a:rPr>
              <a:t>Graying </a:t>
            </a:r>
            <a:r>
              <a:rPr lang="en-US" sz="2400" b="1" dirty="0">
                <a:solidFill>
                  <a:schemeClr val="bg1">
                    <a:lumMod val="50000"/>
                  </a:schemeClr>
                </a:solidFill>
                <a:latin typeface="Arial" panose="020B0604020202020204" pitchFamily="34" charset="0"/>
                <a:cs typeface="Arial" panose="020B0604020202020204" pitchFamily="34" charset="0"/>
              </a:rPr>
              <a:t>lines between law enforcement and the financial </a:t>
            </a:r>
            <a:r>
              <a:rPr lang="en-US" sz="2400" b="1" dirty="0" smtClean="0">
                <a:solidFill>
                  <a:schemeClr val="bg1">
                    <a:lumMod val="50000"/>
                  </a:schemeClr>
                </a:solidFill>
                <a:latin typeface="Arial" panose="020B0604020202020204" pitchFamily="34" charset="0"/>
                <a:cs typeface="Arial" panose="020B0604020202020204" pitchFamily="34" charset="0"/>
              </a:rPr>
              <a:t>industry</a:t>
            </a:r>
            <a:r>
              <a:rPr lang="en-US" sz="2400" b="1" dirty="0">
                <a:solidFill>
                  <a:schemeClr val="bg1">
                    <a:lumMod val="50000"/>
                  </a:schemeClr>
                </a:solidFill>
                <a:latin typeface="Arial" panose="020B0604020202020204" pitchFamily="34" charset="0"/>
                <a:cs typeface="Arial" panose="020B0604020202020204" pitchFamily="34" charset="0"/>
              </a:rPr>
              <a:t>	</a:t>
            </a:r>
          </a:p>
          <a:p>
            <a:pPr lvl="2"/>
            <a:r>
              <a:rPr lang="en-US" b="1" dirty="0" smtClean="0">
                <a:solidFill>
                  <a:schemeClr val="bg1">
                    <a:lumMod val="50000"/>
                  </a:schemeClr>
                </a:solidFill>
              </a:rPr>
              <a:t>Financial analysis 	 </a:t>
            </a:r>
            <a:r>
              <a:rPr lang="en-US" b="1" dirty="0">
                <a:solidFill>
                  <a:schemeClr val="bg1">
                    <a:lumMod val="50000"/>
                  </a:schemeClr>
                </a:solidFill>
              </a:rPr>
              <a:t>	</a:t>
            </a:r>
            <a:endParaRPr lang="en-US" b="1" dirty="0" smtClean="0">
              <a:solidFill>
                <a:schemeClr val="bg1">
                  <a:lumMod val="50000"/>
                </a:schemeClr>
              </a:solidFill>
            </a:endParaRPr>
          </a:p>
          <a:p>
            <a:pPr lvl="2"/>
            <a:r>
              <a:rPr lang="en-US" b="1" dirty="0" smtClean="0">
                <a:solidFill>
                  <a:schemeClr val="bg1">
                    <a:lumMod val="50000"/>
                  </a:schemeClr>
                </a:solidFill>
              </a:rPr>
              <a:t>Crime trend identification </a:t>
            </a:r>
          </a:p>
          <a:p>
            <a:pPr lvl="2"/>
            <a:r>
              <a:rPr lang="en-US" b="1" dirty="0" smtClean="0">
                <a:solidFill>
                  <a:schemeClr val="bg1">
                    <a:lumMod val="50000"/>
                  </a:schemeClr>
                </a:solidFill>
              </a:rPr>
              <a:t>Subject matter expertise </a:t>
            </a:r>
          </a:p>
          <a:p>
            <a:pPr lvl="2"/>
            <a:r>
              <a:rPr lang="en-US" b="1" dirty="0" smtClean="0">
                <a:solidFill>
                  <a:schemeClr val="bg1">
                    <a:lumMod val="50000"/>
                  </a:schemeClr>
                </a:solidFill>
              </a:rPr>
              <a:t>Disconnect between regulatory agencies and FinCEN </a:t>
            </a:r>
          </a:p>
          <a:p>
            <a:pPr marL="0" indent="0">
              <a:buNone/>
            </a:pPr>
            <a:endParaRPr lang="en-US" sz="1765" dirty="0"/>
          </a:p>
          <a:p>
            <a:endParaRPr lang="en-US" sz="1765" dirty="0"/>
          </a:p>
        </p:txBody>
      </p:sp>
    </p:spTree>
    <p:custDataLst>
      <p:tags r:id="rId1"/>
    </p:custDataLst>
    <p:extLst>
      <p:ext uri="{BB962C8B-B14F-4D97-AF65-F5344CB8AC3E}">
        <p14:creationId xmlns:p14="http://schemas.microsoft.com/office/powerpoint/2010/main" val="18452368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7886700" cy="873365"/>
          </a:xfrm>
        </p:spPr>
        <p:txBody>
          <a:bodyPr/>
          <a:lstStyle/>
          <a:p>
            <a:pPr algn="l"/>
            <a:r>
              <a:rPr lang="en-US" sz="3600" b="1" dirty="0" smtClean="0">
                <a:latin typeface="Arial" panose="020B0604020202020204" pitchFamily="34" charset="0"/>
                <a:cs typeface="Arial" panose="020B0604020202020204" pitchFamily="34" charset="0"/>
              </a:rPr>
              <a:t>Graying Lines </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557458"/>
            <a:ext cx="7886700" cy="4351338"/>
          </a:xfrm>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92" y="1381785"/>
            <a:ext cx="7530078" cy="4527011"/>
          </a:xfrm>
          <a:prstGeom prst="rect">
            <a:avLst/>
          </a:prstGeom>
        </p:spPr>
      </p:pic>
    </p:spTree>
    <p:custDataLst>
      <p:tags r:id="rId1"/>
    </p:custDataLst>
    <p:extLst>
      <p:ext uri="{BB962C8B-B14F-4D97-AF65-F5344CB8AC3E}">
        <p14:creationId xmlns:p14="http://schemas.microsoft.com/office/powerpoint/2010/main" val="2739070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Marijuana Legalization</a:t>
            </a:r>
            <a:endParaRPr lang="en-US" dirty="0"/>
          </a:p>
        </p:txBody>
      </p:sp>
      <p:sp>
        <p:nvSpPr>
          <p:cNvPr id="8" name="Rectangle 7"/>
          <p:cNvSpPr/>
          <p:nvPr/>
        </p:nvSpPr>
        <p:spPr>
          <a:xfrm>
            <a:off x="134471" y="0"/>
            <a:ext cx="8875058" cy="47641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6" dirty="0"/>
          </a:p>
        </p:txBody>
      </p:sp>
      <p:pic>
        <p:nvPicPr>
          <p:cNvPr id="3074" name="Picture 2" descr="Image result for marijuan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1260" y="1738513"/>
            <a:ext cx="5101478" cy="266419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4399108" y="5052251"/>
            <a:ext cx="2723629" cy="0"/>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248656" y="5455665"/>
            <a:ext cx="6704319" cy="635559"/>
          </a:xfrm>
          <a:prstGeom prst="rect">
            <a:avLst/>
          </a:prstGeom>
          <a:noFill/>
        </p:spPr>
        <p:txBody>
          <a:bodyPr wrap="square" rtlCol="0">
            <a:spAutoFit/>
          </a:bodyPr>
          <a:lstStyle/>
          <a:p>
            <a:pPr algn="ctr"/>
            <a:r>
              <a:rPr lang="en-US" sz="3530" b="1" dirty="0">
                <a:solidFill>
                  <a:schemeClr val="tx1">
                    <a:lumMod val="50000"/>
                    <a:lumOff val="50000"/>
                  </a:schemeClr>
                </a:solidFill>
              </a:rPr>
              <a:t>(It is still illegal) </a:t>
            </a:r>
          </a:p>
        </p:txBody>
      </p:sp>
    </p:spTree>
    <p:custDataLst>
      <p:tags r:id="rId1"/>
    </p:custDataLst>
    <p:extLst>
      <p:ext uri="{BB962C8B-B14F-4D97-AF65-F5344CB8AC3E}">
        <p14:creationId xmlns:p14="http://schemas.microsoft.com/office/powerpoint/2010/main" val="369947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200" b="1" dirty="0" smtClean="0">
                <a:latin typeface="Arial" panose="020B0604020202020204" pitchFamily="34" charset="0"/>
                <a:cs typeface="Arial" panose="020B0604020202020204" pitchFamily="34" charset="0"/>
              </a:rPr>
              <a:t>Marijuana Legalization</a:t>
            </a:r>
            <a:endParaRPr lang="en-US" sz="32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pPr marL="0" indent="0">
              <a:buNone/>
            </a:pPr>
            <a:r>
              <a:rPr lang="en-US" b="1" dirty="0">
                <a:solidFill>
                  <a:schemeClr val="accent2"/>
                </a:solidFill>
              </a:rPr>
              <a:t>	</a:t>
            </a:r>
            <a:r>
              <a:rPr lang="en-US" b="1" dirty="0" smtClean="0">
                <a:solidFill>
                  <a:schemeClr val="accent2"/>
                </a:solidFill>
              </a:rPr>
              <a:t>	 </a:t>
            </a:r>
            <a:r>
              <a:rPr lang="en-US" sz="1765" b="1" dirty="0">
                <a:solidFill>
                  <a:schemeClr val="accent2"/>
                </a:solidFill>
              </a:rPr>
              <a:t>	</a:t>
            </a:r>
          </a:p>
          <a:p>
            <a:pPr marL="0" indent="0">
              <a:buNone/>
            </a:pPr>
            <a:endParaRPr lang="en-US" sz="1765" dirty="0"/>
          </a:p>
          <a:p>
            <a:endParaRPr lang="en-US" sz="1765" dirty="0"/>
          </a:p>
        </p:txBody>
      </p:sp>
      <p:sp>
        <p:nvSpPr>
          <p:cNvPr id="7" name="Content Placeholder 4"/>
          <p:cNvSpPr txBox="1">
            <a:spLocks/>
          </p:cNvSpPr>
          <p:nvPr/>
        </p:nvSpPr>
        <p:spPr>
          <a:xfrm>
            <a:off x="578224" y="1146623"/>
            <a:ext cx="7566852" cy="4926966"/>
          </a:xfrm>
          <a:prstGeom prst="rect">
            <a:avLst/>
          </a:prstGeom>
        </p:spPr>
        <p:txBody>
          <a:bodyPr vert="horz" lIns="0" tIns="8068" rIns="0" bIns="8068" rtlCol="0">
            <a:noAutofit/>
          </a:bodyPr>
          <a:lstStyle>
            <a:lvl1pPr marL="382059" indent="-382059" algn="l" defTabSz="509412" rtl="0" eaLnBrk="1" latinLnBrk="0" hangingPunct="1">
              <a:spcBef>
                <a:spcPct val="20000"/>
              </a:spcBef>
              <a:buClr>
                <a:schemeClr val="accent2"/>
              </a:buClr>
              <a:buFont typeface="Arial"/>
              <a:buChar char="•"/>
              <a:defRPr sz="2000" kern="1200">
                <a:solidFill>
                  <a:srgbClr val="797A7E"/>
                </a:solidFill>
                <a:latin typeface="+mn-lt"/>
                <a:ea typeface="+mn-ea"/>
                <a:cs typeface="+mn-cs"/>
              </a:defRPr>
            </a:lvl1pPr>
            <a:lvl2pPr marL="827795" indent="-318383" algn="l" defTabSz="509412" rtl="0" eaLnBrk="1" latinLnBrk="0" hangingPunct="1">
              <a:spcBef>
                <a:spcPct val="20000"/>
              </a:spcBef>
              <a:buClr>
                <a:schemeClr val="accent2"/>
              </a:buClr>
              <a:buFont typeface="Arial"/>
              <a:buChar char="•"/>
              <a:defRPr sz="1600" kern="1200">
                <a:solidFill>
                  <a:srgbClr val="797A7E"/>
                </a:solidFill>
                <a:latin typeface="+mn-lt"/>
                <a:ea typeface="+mn-ea"/>
                <a:cs typeface="+mn-cs"/>
              </a:defRPr>
            </a:lvl2pPr>
            <a:lvl3pPr marL="1273531"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3pPr>
            <a:lvl4pPr marL="1782943"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4pPr>
            <a:lvl5pPr marL="2292355"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sz="1765" b="1" dirty="0"/>
              <a:t>Despite medical cannabis laws in many states, cannabis is still illegal under federal law.  The federal government regulates drugs through the Controlled Substances Act (CSA).</a:t>
            </a:r>
          </a:p>
          <a:p>
            <a:pPr marL="0" indent="0" algn="r">
              <a:buNone/>
            </a:pPr>
            <a:r>
              <a:rPr lang="en-US" sz="1765" b="1" dirty="0"/>
              <a:t>- (21 U.S.C. § 811</a:t>
            </a:r>
            <a:r>
              <a:rPr lang="en-US" sz="1588" dirty="0"/>
              <a:t>)</a:t>
            </a:r>
            <a:endParaRPr lang="en-US" sz="1765" dirty="0"/>
          </a:p>
          <a:p>
            <a:pPr marL="0" indent="0">
              <a:buNone/>
            </a:pPr>
            <a:endParaRPr lang="en-US" sz="1765" dirty="0"/>
          </a:p>
          <a:p>
            <a:pPr marL="0" indent="0">
              <a:buNone/>
            </a:pPr>
            <a:r>
              <a:rPr lang="en-US" sz="1588" b="1" dirty="0"/>
              <a:t>U.S. Government Won’t Reclassify Marijuana, Allows Research</a:t>
            </a:r>
          </a:p>
          <a:p>
            <a:pPr marL="0" indent="0">
              <a:buNone/>
            </a:pPr>
            <a:r>
              <a:rPr lang="en-US" sz="1588" dirty="0"/>
              <a:t>“The Obama administration has decided marijuana will remain on the list of most dangerous drugs, fully rebuffing growing support across the country for broad legalization, but said it will allow more research into its medical uses.”</a:t>
            </a:r>
          </a:p>
          <a:p>
            <a:pPr marL="0" indent="0" algn="r">
              <a:buNone/>
            </a:pPr>
            <a:r>
              <a:rPr lang="en-US" sz="1588" dirty="0"/>
              <a:t>-CBSCD, August 12, 2016</a:t>
            </a:r>
          </a:p>
          <a:p>
            <a:pPr marL="0" indent="0" algn="r">
              <a:buNone/>
            </a:pPr>
            <a:endParaRPr lang="en-US" sz="1765" dirty="0"/>
          </a:p>
          <a:p>
            <a:pPr marL="0" indent="0">
              <a:buNone/>
            </a:pPr>
            <a:r>
              <a:rPr lang="en-US" sz="1588" b="1" dirty="0"/>
              <a:t>Marijuana to remain illegal under federal law, DEA says</a:t>
            </a:r>
          </a:p>
          <a:p>
            <a:pPr marL="0" indent="0">
              <a:buNone/>
            </a:pPr>
            <a:r>
              <a:rPr lang="en-US" sz="1588" dirty="0"/>
              <a:t>“Marijuana will remain a Schedule 1 substance under the Controlled Substances Act. Substances in Schedule 1 are determined by the Food and Drug Administration to have no medical use. States that allow marijuana for medical use or legalize recreational use remain in defiance of federal law.”</a:t>
            </a:r>
          </a:p>
          <a:p>
            <a:pPr marL="0" indent="0" algn="r">
              <a:buNone/>
            </a:pPr>
            <a:r>
              <a:rPr lang="en-US" sz="1588" dirty="0"/>
              <a:t>-USA Today, August 11, 2016</a:t>
            </a:r>
          </a:p>
          <a:p>
            <a:pPr marL="0" indent="0">
              <a:buNone/>
            </a:pPr>
            <a:endParaRPr lang="en-US" sz="1765" dirty="0"/>
          </a:p>
          <a:p>
            <a:pPr marL="0" indent="0" algn="r">
              <a:buNone/>
            </a:pPr>
            <a:endParaRPr lang="en-US" sz="1765" dirty="0"/>
          </a:p>
          <a:p>
            <a:pPr marL="0" indent="0" algn="r">
              <a:buNone/>
            </a:pPr>
            <a:endParaRPr lang="en-US" sz="1765" dirty="0"/>
          </a:p>
        </p:txBody>
      </p:sp>
    </p:spTree>
    <p:custDataLst>
      <p:tags r:id="rId1"/>
    </p:custDataLst>
    <p:extLst>
      <p:ext uri="{BB962C8B-B14F-4D97-AF65-F5344CB8AC3E}">
        <p14:creationId xmlns:p14="http://schemas.microsoft.com/office/powerpoint/2010/main" val="24675828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3" name="object 2"/>
          <p:cNvSpPr/>
          <p:nvPr/>
        </p:nvSpPr>
        <p:spPr>
          <a:xfrm>
            <a:off x="0" y="210061"/>
            <a:ext cx="9143999" cy="6024918"/>
          </a:xfrm>
          <a:custGeom>
            <a:avLst/>
            <a:gdLst/>
            <a:ahLst/>
            <a:cxnLst/>
            <a:rect l="l" t="t" r="r" b="b"/>
            <a:pathLst>
              <a:path w="9144000" h="4645659">
                <a:moveTo>
                  <a:pt x="0" y="4645152"/>
                </a:moveTo>
                <a:lnTo>
                  <a:pt x="9144000" y="4645152"/>
                </a:lnTo>
                <a:lnTo>
                  <a:pt x="9144000" y="0"/>
                </a:lnTo>
                <a:lnTo>
                  <a:pt x="0" y="0"/>
                </a:lnTo>
                <a:lnTo>
                  <a:pt x="0" y="4645152"/>
                </a:lnTo>
                <a:close/>
              </a:path>
            </a:pathLst>
          </a:custGeom>
          <a:solidFill>
            <a:srgbClr val="F4F3ED"/>
          </a:solidFill>
        </p:spPr>
        <p:txBody>
          <a:bodyPr wrap="square" lIns="0" tIns="0" rIns="0" bIns="0" rtlCol="0"/>
          <a:lstStyle/>
          <a:p>
            <a:endParaRPr sz="1588"/>
          </a:p>
        </p:txBody>
      </p:sp>
      <p:sp>
        <p:nvSpPr>
          <p:cNvPr id="12" name="TextBox 11"/>
          <p:cNvSpPr txBox="1"/>
          <p:nvPr/>
        </p:nvSpPr>
        <p:spPr>
          <a:xfrm>
            <a:off x="903293" y="1259685"/>
            <a:ext cx="7731421" cy="5227072"/>
          </a:xfrm>
          <a:prstGeom prst="rect">
            <a:avLst/>
          </a:prstGeom>
          <a:noFill/>
        </p:spPr>
        <p:txBody>
          <a:bodyPr wrap="square" rtlCol="0">
            <a:spAutoFit/>
          </a:bodyPr>
          <a:lstStyle/>
          <a:p>
            <a:pPr marL="342991" indent="-342991">
              <a:lnSpc>
                <a:spcPct val="150000"/>
              </a:lnSpc>
              <a:buFont typeface="Arial" panose="020B0604020202020204" pitchFamily="34" charset="0"/>
              <a:buChar char="•"/>
            </a:pPr>
            <a:r>
              <a:rPr lang="en-US" sz="3001" dirty="0" smtClean="0">
                <a:solidFill>
                  <a:srgbClr val="950225"/>
                </a:solidFill>
                <a:latin typeface="Arial"/>
                <a:cs typeface="Arial"/>
              </a:rPr>
              <a:t>The New Cost of Doing Business</a:t>
            </a:r>
            <a:endParaRPr lang="en-US" sz="3001" dirty="0">
              <a:solidFill>
                <a:srgbClr val="950225"/>
              </a:solidFill>
              <a:latin typeface="Arial"/>
              <a:cs typeface="Arial"/>
            </a:endParaRPr>
          </a:p>
          <a:p>
            <a:pPr marL="800233" lvl="1" indent="-342991">
              <a:lnSpc>
                <a:spcPct val="120000"/>
              </a:lnSpc>
              <a:buFont typeface="Wingdings" panose="05000000000000000000" pitchFamily="2" charset="2"/>
              <a:buChar char="§"/>
            </a:pPr>
            <a:r>
              <a:rPr lang="en-US" sz="2401" dirty="0" smtClean="0">
                <a:solidFill>
                  <a:srgbClr val="64656A"/>
                </a:solidFill>
                <a:latin typeface="Arial"/>
                <a:cs typeface="Arial"/>
              </a:rPr>
              <a:t>James Cummans, Sr. Vice President, BSA, AML and OFAC Office, TCF National Bank</a:t>
            </a:r>
            <a:endParaRPr lang="en-US" sz="2401" dirty="0">
              <a:solidFill>
                <a:srgbClr val="64656A"/>
              </a:solidFill>
              <a:latin typeface="Arial"/>
              <a:cs typeface="Arial"/>
            </a:endParaRPr>
          </a:p>
          <a:p>
            <a:pPr marL="342991" indent="-342991">
              <a:lnSpc>
                <a:spcPct val="150000"/>
              </a:lnSpc>
              <a:buFont typeface="Arial" panose="020B0604020202020204" pitchFamily="34" charset="0"/>
              <a:buChar char="•"/>
            </a:pPr>
            <a:r>
              <a:rPr lang="en-US" sz="3001" dirty="0" smtClean="0">
                <a:solidFill>
                  <a:srgbClr val="950225"/>
                </a:solidFill>
                <a:latin typeface="Arial"/>
                <a:cs typeface="Arial"/>
              </a:rPr>
              <a:t>A Journey to ITLEAA</a:t>
            </a:r>
          </a:p>
          <a:p>
            <a:pPr marL="716066" lvl="1" indent="-342991">
              <a:buClr>
                <a:schemeClr val="bg1">
                  <a:lumMod val="50000"/>
                </a:schemeClr>
              </a:buClr>
              <a:buFont typeface="Wingdings" panose="05000000000000000000" pitchFamily="2" charset="2"/>
              <a:buChar char="§"/>
            </a:pPr>
            <a:r>
              <a:rPr lang="en-US" sz="2400" dirty="0">
                <a:solidFill>
                  <a:srgbClr val="64656A"/>
                </a:solidFill>
                <a:latin typeface="Arial"/>
                <a:cs typeface="Arial"/>
              </a:rPr>
              <a:t>B</a:t>
            </a:r>
            <a:r>
              <a:rPr lang="en-US" sz="2400" dirty="0" smtClean="0">
                <a:solidFill>
                  <a:srgbClr val="64656A"/>
                </a:solidFill>
                <a:latin typeface="Arial"/>
                <a:cs typeface="Arial"/>
              </a:rPr>
              <a:t>ert Black, Legal Advisor, Office of Minnesota Secretary of State, Steve Simon</a:t>
            </a:r>
            <a:endParaRPr lang="en-US" sz="2400" dirty="0" smtClean="0">
              <a:solidFill>
                <a:srgbClr val="950225"/>
              </a:solidFill>
              <a:latin typeface="Arial"/>
              <a:cs typeface="Arial"/>
            </a:endParaRPr>
          </a:p>
          <a:p>
            <a:pPr marL="342991" indent="-342991">
              <a:lnSpc>
                <a:spcPct val="150000"/>
              </a:lnSpc>
              <a:buFont typeface="Arial" panose="020B0604020202020204" pitchFamily="34" charset="0"/>
              <a:buChar char="•"/>
            </a:pPr>
            <a:r>
              <a:rPr lang="en-US" sz="3001" dirty="0" smtClean="0">
                <a:solidFill>
                  <a:srgbClr val="950225"/>
                </a:solidFill>
                <a:latin typeface="Arial"/>
                <a:cs typeface="Arial"/>
              </a:rPr>
              <a:t>Financial Footprint of Human Trafficking</a:t>
            </a:r>
            <a:endParaRPr lang="en-US" sz="2400" dirty="0" smtClean="0">
              <a:solidFill>
                <a:srgbClr val="950225"/>
              </a:solidFill>
              <a:latin typeface="Arial"/>
              <a:cs typeface="Arial"/>
            </a:endParaRPr>
          </a:p>
          <a:p>
            <a:pPr marL="716066" lvl="1" indent="-342991">
              <a:buFont typeface="Wingdings" panose="05000000000000000000" pitchFamily="2" charset="2"/>
              <a:buChar char="§"/>
            </a:pPr>
            <a:r>
              <a:rPr lang="en-US" sz="2400" dirty="0" smtClean="0">
                <a:solidFill>
                  <a:srgbClr val="64656A"/>
                </a:solidFill>
                <a:latin typeface="Arial"/>
                <a:cs typeface="Arial"/>
              </a:rPr>
              <a:t>Barry Koch, Independent Consultant and Private Attorney</a:t>
            </a:r>
            <a:endParaRPr lang="en-US" sz="3001" dirty="0">
              <a:latin typeface="Arial"/>
              <a:cs typeface="Arial"/>
            </a:endParaRPr>
          </a:p>
          <a:p>
            <a:pPr marL="342991" indent="-342991">
              <a:lnSpc>
                <a:spcPct val="150000"/>
              </a:lnSpc>
              <a:buFont typeface="Arial" panose="020B0604020202020204" pitchFamily="34" charset="0"/>
              <a:buChar char="•"/>
            </a:pPr>
            <a:endParaRPr lang="en-US" sz="3001" dirty="0">
              <a:latin typeface="Arial"/>
              <a:cs typeface="Arial"/>
            </a:endParaRPr>
          </a:p>
        </p:txBody>
      </p:sp>
      <p:sp>
        <p:nvSpPr>
          <p:cNvPr id="10" name="TextBox 9"/>
          <p:cNvSpPr txBox="1"/>
          <p:nvPr/>
        </p:nvSpPr>
        <p:spPr>
          <a:xfrm>
            <a:off x="509286" y="564030"/>
            <a:ext cx="8125428" cy="523220"/>
          </a:xfrm>
          <a:prstGeom prst="rect">
            <a:avLst/>
          </a:prstGeom>
          <a:noFill/>
        </p:spPr>
        <p:txBody>
          <a:bodyPr wrap="square" lIns="0" tIns="0" rIns="0" bIns="0" rtlCol="0" anchor="t" anchorCtr="0">
            <a:spAutoFit/>
          </a:bodyPr>
          <a:lstStyle/>
          <a:p>
            <a:pPr>
              <a:spcAft>
                <a:spcPts val="600"/>
              </a:spcAft>
            </a:pPr>
            <a:r>
              <a:rPr lang="en-US" sz="3400" dirty="0" smtClean="0">
                <a:solidFill>
                  <a:srgbClr val="950225"/>
                </a:solidFill>
                <a:latin typeface="Georgia" panose="02040502050405020303" pitchFamily="18" charset="0"/>
              </a:rPr>
              <a:t>Bank Secrecy Act/Anti Money Laundering</a:t>
            </a:r>
            <a:endParaRPr lang="en-US" sz="3400" dirty="0">
              <a:solidFill>
                <a:srgbClr val="950225"/>
              </a:solidFill>
              <a:latin typeface="Georgia" panose="02040502050405020303" pitchFamily="18" charset="0"/>
              <a:cs typeface="Georgia"/>
            </a:endParaRPr>
          </a:p>
        </p:txBody>
      </p:sp>
    </p:spTree>
    <p:extLst>
      <p:ext uri="{BB962C8B-B14F-4D97-AF65-F5344CB8AC3E}">
        <p14:creationId xmlns:p14="http://schemas.microsoft.com/office/powerpoint/2010/main" val="11933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747878"/>
          </a:xfrm>
        </p:spPr>
        <p:txBody>
          <a:bodyPr/>
          <a:lstStyle/>
          <a:p>
            <a:pPr algn="l"/>
            <a:r>
              <a:rPr lang="en-US" sz="3200" b="1" dirty="0" smtClean="0">
                <a:latin typeface="Arial" panose="020B0604020202020204" pitchFamily="34" charset="0"/>
                <a:cs typeface="Arial" panose="020B0604020202020204" pitchFamily="34" charset="0"/>
              </a:rPr>
              <a:t>Marijuana Legalization</a:t>
            </a:r>
            <a:endParaRPr lang="en-US" sz="32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78224" y="1847851"/>
            <a:ext cx="7886700" cy="4351338"/>
          </a:xfrm>
        </p:spPr>
        <p:txBody>
          <a:bodyPr/>
          <a:lstStyle/>
          <a:p>
            <a:pPr marL="0" indent="0">
              <a:buNone/>
            </a:pPr>
            <a:r>
              <a:rPr lang="en-US" b="1" dirty="0">
                <a:solidFill>
                  <a:schemeClr val="accent2"/>
                </a:solidFill>
              </a:rPr>
              <a:t>	</a:t>
            </a:r>
            <a:r>
              <a:rPr lang="en-US" b="1" dirty="0" smtClean="0">
                <a:solidFill>
                  <a:schemeClr val="accent2"/>
                </a:solidFill>
              </a:rPr>
              <a:t>	 </a:t>
            </a:r>
            <a:r>
              <a:rPr lang="en-US" sz="1765" b="1" dirty="0">
                <a:solidFill>
                  <a:schemeClr val="accent2"/>
                </a:solidFill>
              </a:rPr>
              <a:t>	</a:t>
            </a:r>
          </a:p>
          <a:p>
            <a:pPr marL="0" indent="0">
              <a:buNone/>
            </a:pPr>
            <a:endParaRPr lang="en-US" sz="1765" dirty="0"/>
          </a:p>
          <a:p>
            <a:endParaRPr lang="en-US" sz="1765" dirty="0"/>
          </a:p>
        </p:txBody>
      </p:sp>
      <p:sp>
        <p:nvSpPr>
          <p:cNvPr id="7" name="Content Placeholder 4"/>
          <p:cNvSpPr txBox="1">
            <a:spLocks/>
          </p:cNvSpPr>
          <p:nvPr/>
        </p:nvSpPr>
        <p:spPr>
          <a:xfrm>
            <a:off x="578224" y="1314711"/>
            <a:ext cx="7566852" cy="4525963"/>
          </a:xfrm>
          <a:prstGeom prst="rect">
            <a:avLst/>
          </a:prstGeom>
        </p:spPr>
        <p:txBody>
          <a:bodyPr vert="horz" lIns="0" tIns="8068" rIns="0" bIns="8068" rtlCol="0">
            <a:noAutofit/>
          </a:bodyPr>
          <a:lstStyle>
            <a:lvl1pPr marL="382059" indent="-382059" algn="l" defTabSz="509412" rtl="0" eaLnBrk="1" latinLnBrk="0" hangingPunct="1">
              <a:spcBef>
                <a:spcPct val="20000"/>
              </a:spcBef>
              <a:buClr>
                <a:schemeClr val="accent2"/>
              </a:buClr>
              <a:buFont typeface="Arial"/>
              <a:buChar char="•"/>
              <a:defRPr sz="2000" kern="1200">
                <a:solidFill>
                  <a:srgbClr val="797A7E"/>
                </a:solidFill>
                <a:latin typeface="+mn-lt"/>
                <a:ea typeface="+mn-ea"/>
                <a:cs typeface="+mn-cs"/>
              </a:defRPr>
            </a:lvl1pPr>
            <a:lvl2pPr marL="827795" indent="-318383" algn="l" defTabSz="509412" rtl="0" eaLnBrk="1" latinLnBrk="0" hangingPunct="1">
              <a:spcBef>
                <a:spcPct val="20000"/>
              </a:spcBef>
              <a:buClr>
                <a:schemeClr val="accent2"/>
              </a:buClr>
              <a:buFont typeface="Arial"/>
              <a:buChar char="•"/>
              <a:defRPr sz="1600" kern="1200">
                <a:solidFill>
                  <a:srgbClr val="797A7E"/>
                </a:solidFill>
                <a:latin typeface="+mn-lt"/>
                <a:ea typeface="+mn-ea"/>
                <a:cs typeface="+mn-cs"/>
              </a:defRPr>
            </a:lvl2pPr>
            <a:lvl3pPr marL="1273531"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3pPr>
            <a:lvl4pPr marL="1782943"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4pPr>
            <a:lvl5pPr marL="2292355"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endParaRPr lang="en-US" sz="1765" dirty="0"/>
          </a:p>
          <a:p>
            <a:pPr marL="0" indent="0" algn="r">
              <a:buNone/>
            </a:pPr>
            <a:endParaRPr lang="en-US" sz="1765" dirty="0"/>
          </a:p>
          <a:p>
            <a:pPr marL="0" indent="0" algn="r">
              <a:buNone/>
            </a:pPr>
            <a:endParaRPr lang="en-US" sz="1765" dirty="0"/>
          </a:p>
        </p:txBody>
      </p:sp>
      <p:sp>
        <p:nvSpPr>
          <p:cNvPr id="8" name="Content Placeholder 4"/>
          <p:cNvSpPr txBox="1">
            <a:spLocks/>
          </p:cNvSpPr>
          <p:nvPr/>
        </p:nvSpPr>
        <p:spPr>
          <a:xfrm>
            <a:off x="578224" y="1213858"/>
            <a:ext cx="7566852" cy="4525963"/>
          </a:xfrm>
          <a:prstGeom prst="rect">
            <a:avLst/>
          </a:prstGeom>
        </p:spPr>
        <p:txBody>
          <a:bodyPr vert="horz" lIns="0" tIns="8068" rIns="0" bIns="8068" rtlCol="0">
            <a:noAutofit/>
          </a:bodyPr>
          <a:lstStyle>
            <a:lvl1pPr marL="382059" indent="-382059" algn="l" defTabSz="509412" rtl="0" eaLnBrk="1" latinLnBrk="0" hangingPunct="1">
              <a:spcBef>
                <a:spcPct val="20000"/>
              </a:spcBef>
              <a:buClr>
                <a:schemeClr val="accent2"/>
              </a:buClr>
              <a:buFont typeface="Arial"/>
              <a:buChar char="•"/>
              <a:defRPr sz="2000" kern="1200">
                <a:solidFill>
                  <a:srgbClr val="797A7E"/>
                </a:solidFill>
                <a:latin typeface="+mn-lt"/>
                <a:ea typeface="+mn-ea"/>
                <a:cs typeface="+mn-cs"/>
              </a:defRPr>
            </a:lvl1pPr>
            <a:lvl2pPr marL="827795" indent="-318383" algn="l" defTabSz="509412" rtl="0" eaLnBrk="1" latinLnBrk="0" hangingPunct="1">
              <a:spcBef>
                <a:spcPct val="20000"/>
              </a:spcBef>
              <a:buClr>
                <a:schemeClr val="accent2"/>
              </a:buClr>
              <a:buFont typeface="Arial"/>
              <a:buChar char="•"/>
              <a:defRPr sz="1600" kern="1200">
                <a:solidFill>
                  <a:srgbClr val="797A7E"/>
                </a:solidFill>
                <a:latin typeface="+mn-lt"/>
                <a:ea typeface="+mn-ea"/>
                <a:cs typeface="+mn-cs"/>
              </a:defRPr>
            </a:lvl2pPr>
            <a:lvl3pPr marL="1273531"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3pPr>
            <a:lvl4pPr marL="1782943"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4pPr>
            <a:lvl5pPr marL="2292355"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endParaRPr lang="en-US" sz="1765" dirty="0"/>
          </a:p>
          <a:p>
            <a:pPr marL="0" indent="0">
              <a:buNone/>
            </a:pPr>
            <a:r>
              <a:rPr lang="en-US" sz="1588" b="1" dirty="0"/>
              <a:t>DEA Rejects Attempt to Loosen Federal Restrictions On Marijuana</a:t>
            </a:r>
          </a:p>
          <a:p>
            <a:pPr marL="0" indent="0">
              <a:buNone/>
            </a:pPr>
            <a:r>
              <a:rPr lang="en-US" sz="1588" dirty="0"/>
              <a:t>“The Obama administration has denied a bid by two Democratic governors to reconsider how it treats marijuana under federal drug control laws, keeping the drug for now, at least, in the most restrictive category for U.S. law enforcement purposes.”</a:t>
            </a:r>
          </a:p>
          <a:p>
            <a:pPr marL="0" indent="0" algn="r">
              <a:buNone/>
            </a:pPr>
            <a:r>
              <a:rPr lang="en-US" sz="1588" dirty="0"/>
              <a:t>												-NPR, August 10, 2016</a:t>
            </a:r>
          </a:p>
          <a:p>
            <a:pPr marL="0" indent="0" algn="r">
              <a:buNone/>
            </a:pPr>
            <a:endParaRPr lang="en-US" sz="1765" dirty="0"/>
          </a:p>
          <a:p>
            <a:pPr marL="0" indent="0">
              <a:buNone/>
            </a:pPr>
            <a:r>
              <a:rPr lang="en-US" sz="1588" b="1" dirty="0"/>
              <a:t>DEA Announces Actions Related to Marijuana and Industrial Hemp</a:t>
            </a:r>
          </a:p>
          <a:p>
            <a:pPr marL="0" indent="0">
              <a:buNone/>
            </a:pPr>
            <a:r>
              <a:rPr lang="en-US" sz="1588" dirty="0"/>
              <a:t>“DEA has denied two petitions to reschedule marijuana under the Controlled Substances Act (CSA). In response to the petitions, DEA requested a scientific and medical evaluation and scheduling recommendation from the Department of Health and Human Services (HHS), which was conducted by the U.S. Food and Drug Administration (FDA) in consultation with the National Institute on Drug Abuse (NIDA). Based on the legal standards in the CSA, marijuana remains a schedule I controlled substance because it does not meet the criteria for currently accepted medical use in treatment in the United States, there is a lack of accepted safety for its use under medical supervision, and it has a high potential for abuse.</a:t>
            </a:r>
          </a:p>
          <a:p>
            <a:pPr marL="0" indent="0" algn="r">
              <a:buNone/>
            </a:pPr>
            <a:r>
              <a:rPr lang="en-US" sz="1588" dirty="0"/>
              <a:t>-United States Drug Enforcement Administration, August 11,2016</a:t>
            </a:r>
            <a:endParaRPr lang="en-US" sz="1765" dirty="0"/>
          </a:p>
          <a:p>
            <a:pPr marL="0" indent="0" algn="r">
              <a:buNone/>
            </a:pPr>
            <a:endParaRPr lang="en-US" sz="1765" dirty="0"/>
          </a:p>
          <a:p>
            <a:pPr marL="0" indent="0" algn="r">
              <a:buNone/>
            </a:pPr>
            <a:endParaRPr lang="en-US" sz="1765" dirty="0"/>
          </a:p>
        </p:txBody>
      </p:sp>
    </p:spTree>
    <p:custDataLst>
      <p:tags r:id="rId1"/>
    </p:custDataLst>
    <p:extLst>
      <p:ext uri="{BB962C8B-B14F-4D97-AF65-F5344CB8AC3E}">
        <p14:creationId xmlns:p14="http://schemas.microsoft.com/office/powerpoint/2010/main" val="25793486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7886700" cy="873365"/>
          </a:xfrm>
        </p:spPr>
        <p:txBody>
          <a:bodyPr/>
          <a:lstStyle/>
          <a:p>
            <a:pPr algn="l"/>
            <a:r>
              <a:rPr lang="en-US" sz="3600" b="1" dirty="0" smtClean="0">
                <a:latin typeface="Arial" panose="020B0604020202020204" pitchFamily="34" charset="0"/>
                <a:cs typeface="Arial" panose="020B0604020202020204" pitchFamily="34" charset="0"/>
              </a:rPr>
              <a:t>Facts</a:t>
            </a:r>
            <a:r>
              <a:rPr lang="en-US" dirty="0" smtClean="0"/>
              <a:t> </a:t>
            </a:r>
            <a:endParaRPr lang="en-US" dirty="0"/>
          </a:p>
        </p:txBody>
      </p:sp>
      <p:sp>
        <p:nvSpPr>
          <p:cNvPr id="5" name="Content Placeholder 4"/>
          <p:cNvSpPr>
            <a:spLocks noGrp="1"/>
          </p:cNvSpPr>
          <p:nvPr>
            <p:ph idx="1"/>
          </p:nvPr>
        </p:nvSpPr>
        <p:spPr>
          <a:xfrm>
            <a:off x="628650" y="1084845"/>
            <a:ext cx="7886700" cy="4351338"/>
          </a:xfrm>
        </p:spPr>
        <p:txBody>
          <a:bodyPr/>
          <a:lstStyle/>
          <a:p>
            <a:pPr>
              <a:buClr>
                <a:schemeClr val="accent2"/>
              </a:buClr>
            </a:pPr>
            <a:r>
              <a:rPr lang="en-US" sz="1800" dirty="0">
                <a:latin typeface="Arial" panose="020B0604020202020204" pitchFamily="34" charset="0"/>
                <a:cs typeface="Arial" panose="020B0604020202020204" pitchFamily="34" charset="0"/>
              </a:rPr>
              <a:t>Legal, to varying degrees, in 25 states and the District of Columbia </a:t>
            </a:r>
          </a:p>
          <a:p>
            <a:pPr marL="0" indent="0">
              <a:buClr>
                <a:schemeClr val="accent2"/>
              </a:buClr>
              <a:buNone/>
            </a:pPr>
            <a:endParaRPr lang="en-US" sz="1800" dirty="0">
              <a:latin typeface="Arial" panose="020B0604020202020204" pitchFamily="34" charset="0"/>
              <a:cs typeface="Arial" panose="020B0604020202020204" pitchFamily="34" charset="0"/>
            </a:endParaRPr>
          </a:p>
          <a:p>
            <a:pPr>
              <a:buClr>
                <a:schemeClr val="accent2"/>
              </a:buClr>
            </a:pPr>
            <a:r>
              <a:rPr lang="en-US" sz="1800" dirty="0">
                <a:latin typeface="Arial" panose="020B0604020202020204" pitchFamily="34" charset="0"/>
                <a:cs typeface="Arial" panose="020B0604020202020204" pitchFamily="34" charset="0"/>
              </a:rPr>
              <a:t>Four states have legalized marijuana for recreational use</a:t>
            </a:r>
          </a:p>
          <a:p>
            <a:pPr lvl="1">
              <a:buClr>
                <a:schemeClr val="accent2"/>
              </a:buClr>
            </a:pPr>
            <a:r>
              <a:rPr lang="en-US" sz="1800" dirty="0">
                <a:latin typeface="Arial" panose="020B0604020202020204" pitchFamily="34" charset="0"/>
                <a:cs typeface="Arial" panose="020B0604020202020204" pitchFamily="34" charset="0"/>
              </a:rPr>
              <a:t>Colorado</a:t>
            </a:r>
          </a:p>
          <a:p>
            <a:pPr lvl="1">
              <a:buClr>
                <a:schemeClr val="accent2"/>
              </a:buClr>
            </a:pPr>
            <a:r>
              <a:rPr lang="en-US" sz="1800" dirty="0" smtClean="0">
                <a:latin typeface="Arial" panose="020B0604020202020204" pitchFamily="34" charset="0"/>
                <a:cs typeface="Arial" panose="020B0604020202020204" pitchFamily="34" charset="0"/>
              </a:rPr>
              <a:t>Washington</a:t>
            </a:r>
          </a:p>
          <a:p>
            <a:pPr lvl="1">
              <a:buClr>
                <a:schemeClr val="accent2"/>
              </a:buClr>
            </a:pPr>
            <a:r>
              <a:rPr lang="en-US" sz="1800" dirty="0" smtClean="0">
                <a:latin typeface="Arial" panose="020B0604020202020204" pitchFamily="34" charset="0"/>
                <a:cs typeface="Arial" panose="020B0604020202020204" pitchFamily="34" charset="0"/>
              </a:rPr>
              <a:t>Oregon </a:t>
            </a:r>
          </a:p>
          <a:p>
            <a:pPr lvl="1">
              <a:buClr>
                <a:schemeClr val="accent2"/>
              </a:buClr>
            </a:pPr>
            <a:r>
              <a:rPr lang="en-US" sz="1800" dirty="0" smtClean="0">
                <a:latin typeface="Arial" panose="020B0604020202020204" pitchFamily="34" charset="0"/>
                <a:cs typeface="Arial" panose="020B0604020202020204" pitchFamily="34" charset="0"/>
              </a:rPr>
              <a:t>Alaska</a:t>
            </a:r>
            <a:endParaRPr lang="en-US" sz="1800" dirty="0">
              <a:latin typeface="Arial" panose="020B0604020202020204" pitchFamily="34" charset="0"/>
              <a:cs typeface="Arial" panose="020B0604020202020204" pitchFamily="34" charset="0"/>
            </a:endParaRPr>
          </a:p>
          <a:p>
            <a:endParaRPr lang="en-US" sz="1765" dirty="0"/>
          </a:p>
        </p:txBody>
      </p:sp>
      <p:pic>
        <p:nvPicPr>
          <p:cNvPr id="2050" name="Picture 2" descr="Image result for medical marijuan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3513" y="3078274"/>
            <a:ext cx="3856721" cy="25689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110666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7886700" cy="734469"/>
          </a:xfrm>
        </p:spPr>
        <p:txBody>
          <a:bodyPr/>
          <a:lstStyle/>
          <a:p>
            <a:pPr algn="l"/>
            <a:r>
              <a:rPr lang="en-US" sz="3600" b="1" dirty="0" smtClean="0">
                <a:latin typeface="Arial" panose="020B0604020202020204" pitchFamily="34" charset="0"/>
                <a:cs typeface="Arial" panose="020B0604020202020204" pitchFamily="34" charset="0"/>
              </a:rPr>
              <a:t>Facts </a:t>
            </a:r>
            <a:endParaRPr lang="en-US" sz="36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28650" y="1099595"/>
            <a:ext cx="7886700" cy="4351338"/>
          </a:xfrm>
        </p:spPr>
        <p:txBody>
          <a:bodyPr>
            <a:normAutofit/>
          </a:bodyPr>
          <a:lstStyle/>
          <a:p>
            <a:pPr>
              <a:buClr>
                <a:schemeClr val="accent2"/>
              </a:buClr>
            </a:pPr>
            <a:r>
              <a:rPr lang="en-US" sz="1800" dirty="0">
                <a:latin typeface="Arial" panose="020B0604020202020204" pitchFamily="34" charset="0"/>
                <a:cs typeface="Arial" panose="020B0604020202020204" pitchFamily="34" charset="0"/>
              </a:rPr>
              <a:t>Federally Illegal </a:t>
            </a:r>
          </a:p>
          <a:p>
            <a:pPr>
              <a:buClr>
                <a:schemeClr val="accent2"/>
              </a:buClr>
            </a:pPr>
            <a:r>
              <a:rPr lang="en-US" sz="1800" dirty="0" smtClean="0">
                <a:latin typeface="Arial" panose="020B0604020202020204" pitchFamily="34" charset="0"/>
                <a:cs typeface="Arial" panose="020B0604020202020204" pitchFamily="34" charset="0"/>
              </a:rPr>
              <a:t>Still a controlled substance </a:t>
            </a:r>
          </a:p>
          <a:p>
            <a:pPr>
              <a:buClr>
                <a:schemeClr val="accent2"/>
              </a:buClr>
            </a:pPr>
            <a:r>
              <a:rPr lang="en-US" sz="1800" dirty="0" smtClean="0">
                <a:latin typeface="Arial" panose="020B0604020202020204" pitchFamily="34" charset="0"/>
                <a:cs typeface="Arial" panose="020B0604020202020204" pitchFamily="34" charset="0"/>
              </a:rPr>
              <a:t>Money laundering and specified unlawful activity</a:t>
            </a:r>
          </a:p>
          <a:p>
            <a:pPr>
              <a:buClr>
                <a:schemeClr val="accent2"/>
              </a:buClr>
            </a:pPr>
            <a:r>
              <a:rPr lang="en-US" sz="1800" dirty="0" smtClean="0">
                <a:latin typeface="Arial" panose="020B0604020202020204" pitchFamily="34" charset="0"/>
                <a:cs typeface="Arial" panose="020B0604020202020204" pitchFamily="34" charset="0"/>
              </a:rPr>
              <a:t>Reputational risk </a:t>
            </a:r>
          </a:p>
          <a:p>
            <a:pPr>
              <a:buClr>
                <a:schemeClr val="accent2"/>
              </a:buClr>
            </a:pPr>
            <a:r>
              <a:rPr lang="en-US" sz="1800" dirty="0" smtClean="0">
                <a:latin typeface="Arial" panose="020B0604020202020204" pitchFamily="34" charset="0"/>
                <a:cs typeface="Arial" panose="020B0604020202020204" pitchFamily="34" charset="0"/>
              </a:rPr>
              <a:t>No safe harbor </a:t>
            </a:r>
          </a:p>
          <a:p>
            <a:pPr>
              <a:buClr>
                <a:schemeClr val="accent2"/>
              </a:buClr>
            </a:pPr>
            <a:r>
              <a:rPr lang="en-US" sz="1800" dirty="0" smtClean="0">
                <a:latin typeface="Arial" panose="020B0604020202020204" pitchFamily="34" charset="0"/>
                <a:cs typeface="Arial" panose="020B0604020202020204" pitchFamily="34" charset="0"/>
              </a:rPr>
              <a:t>Cartel and criminal ownership</a:t>
            </a:r>
          </a:p>
          <a:p>
            <a:pPr>
              <a:buClr>
                <a:schemeClr val="accent2"/>
              </a:buClr>
            </a:pPr>
            <a:r>
              <a:rPr lang="en-US" sz="1800" dirty="0" smtClean="0">
                <a:latin typeface="Arial" panose="020B0604020202020204" pitchFamily="34" charset="0"/>
                <a:cs typeface="Arial" panose="020B0604020202020204" pitchFamily="34" charset="0"/>
              </a:rPr>
              <a:t>Lack of regulated state support </a:t>
            </a:r>
            <a:endParaRPr lang="en-US" sz="1800" dirty="0">
              <a:latin typeface="Arial" panose="020B0604020202020204" pitchFamily="34" charset="0"/>
              <a:cs typeface="Arial" panose="020B0604020202020204" pitchFamily="34" charset="0"/>
            </a:endParaRPr>
          </a:p>
          <a:p>
            <a:pPr marL="0" indent="0">
              <a:buNone/>
            </a:pPr>
            <a:endParaRPr lang="en-US" sz="1765" dirty="0"/>
          </a:p>
        </p:txBody>
      </p:sp>
      <p:pic>
        <p:nvPicPr>
          <p:cNvPr id="1026" name="Picture 2" descr="https://pbs.twimg.com/profile_images/563271340681998337/Z9yNwWSJ.jpe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7879" y="2600708"/>
            <a:ext cx="3302934" cy="33029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037809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rc_mi" descr="http://www.photo-dictionary.com/photofiles/list/335/686memo_sticky.jpg">
            <a:hlinkClick r:id="rId4"/>
          </p:cNvPr>
          <p:cNvPicPr/>
          <p:nvPr/>
        </p:nvPicPr>
        <p:blipFill rotWithShape="1">
          <a:blip r:embed="rId5">
            <a:extLst>
              <a:ext uri="{28A0092B-C50C-407E-A947-70E740481C1C}">
                <a14:useLocalDpi xmlns:a14="http://schemas.microsoft.com/office/drawing/2010/main" val="0"/>
              </a:ext>
            </a:extLst>
          </a:blip>
          <a:srcRect l="11649" t="7453" r="10394" b="9731"/>
          <a:stretch/>
        </p:blipFill>
        <p:spPr bwMode="auto">
          <a:xfrm>
            <a:off x="5580530" y="1507199"/>
            <a:ext cx="2752536" cy="2396580"/>
          </a:xfrm>
          <a:prstGeom prst="rect">
            <a:avLst/>
          </a:prstGeom>
          <a:noFill/>
          <a:ln>
            <a:noFill/>
          </a:ln>
          <a:extLst>
            <a:ext uri="{53640926-AAD7-44D8-BBD7-CCE9431645EC}">
              <a14:shadowObscured xmlns:a14="http://schemas.microsoft.com/office/drawing/2010/main"/>
            </a:ext>
          </a:extLst>
        </p:spPr>
      </p:pic>
      <p:pic>
        <p:nvPicPr>
          <p:cNvPr id="9" name="irc_mi" descr="http://www.photo-dictionary.com/photofiles/list/335/686memo_sticky.jpg">
            <a:hlinkClick r:id="rId4"/>
          </p:cNvPr>
          <p:cNvPicPr/>
          <p:nvPr/>
        </p:nvPicPr>
        <p:blipFill rotWithShape="1">
          <a:blip r:embed="rId5">
            <a:extLst>
              <a:ext uri="{28A0092B-C50C-407E-A947-70E740481C1C}">
                <a14:useLocalDpi xmlns:a14="http://schemas.microsoft.com/office/drawing/2010/main" val="0"/>
              </a:ext>
            </a:extLst>
          </a:blip>
          <a:srcRect l="14354" t="7453" r="10394" b="9731"/>
          <a:stretch/>
        </p:blipFill>
        <p:spPr bwMode="auto">
          <a:xfrm>
            <a:off x="3090676" y="3825004"/>
            <a:ext cx="2715895" cy="2314866"/>
          </a:xfrm>
          <a:prstGeom prst="rect">
            <a:avLst/>
          </a:prstGeom>
          <a:noFill/>
          <a:ln>
            <a:noFill/>
          </a:ln>
          <a:extLst>
            <a:ext uri="{53640926-AAD7-44D8-BBD7-CCE9431645EC}">
              <a14:shadowObscured xmlns:a14="http://schemas.microsoft.com/office/drawing/2010/main"/>
            </a:ext>
          </a:extLst>
        </p:spPr>
      </p:pic>
      <p:sp>
        <p:nvSpPr>
          <p:cNvPr id="4" name="Title 3"/>
          <p:cNvSpPr>
            <a:spLocks noGrp="1"/>
          </p:cNvSpPr>
          <p:nvPr>
            <p:ph type="title" idx="4294967295"/>
          </p:nvPr>
        </p:nvSpPr>
        <p:spPr>
          <a:xfrm>
            <a:off x="423294" y="348285"/>
            <a:ext cx="7886700" cy="676057"/>
          </a:xfrm>
          <a:prstGeom prst="rect">
            <a:avLst/>
          </a:prstGeom>
        </p:spPr>
        <p:txBody>
          <a:bodyPr/>
          <a:lstStyle/>
          <a:p>
            <a:pPr algn="l"/>
            <a:r>
              <a:rPr lang="en-US" sz="3600" b="1" dirty="0" smtClean="0">
                <a:latin typeface="Arial" panose="020B0604020202020204" pitchFamily="34" charset="0"/>
                <a:cs typeface="Arial" panose="020B0604020202020204" pitchFamily="34" charset="0"/>
              </a:rPr>
              <a:t>Regulatory Guidance  </a:t>
            </a:r>
            <a:endParaRPr lang="en-US" sz="3600" b="1" dirty="0">
              <a:latin typeface="Arial" panose="020B0604020202020204" pitchFamily="34" charset="0"/>
              <a:cs typeface="Arial" panose="020B0604020202020204" pitchFamily="34" charset="0"/>
            </a:endParaRPr>
          </a:p>
        </p:txBody>
      </p:sp>
      <p:sp>
        <p:nvSpPr>
          <p:cNvPr id="5" name="Content Placeholder 4"/>
          <p:cNvSpPr>
            <a:spLocks noGrp="1"/>
          </p:cNvSpPr>
          <p:nvPr>
            <p:ph idx="4294967295"/>
          </p:nvPr>
        </p:nvSpPr>
        <p:spPr>
          <a:xfrm>
            <a:off x="6060552" y="1877142"/>
            <a:ext cx="2032000" cy="1947862"/>
          </a:xfrm>
          <a:prstGeom prst="rect">
            <a:avLst/>
          </a:prstGeom>
        </p:spPr>
        <p:txBody>
          <a:bodyPr>
            <a:normAutofit/>
          </a:bodyPr>
          <a:lstStyle/>
          <a:p>
            <a:pPr marL="0" indent="0">
              <a:buNone/>
            </a:pPr>
            <a:r>
              <a:rPr lang="en-US" sz="1800" dirty="0" smtClean="0">
                <a:solidFill>
                  <a:schemeClr val="bg1">
                    <a:lumMod val="50000"/>
                  </a:schemeClr>
                </a:solidFill>
                <a:latin typeface="+mj-lt"/>
              </a:rPr>
              <a:t>Lists </a:t>
            </a:r>
            <a:r>
              <a:rPr lang="en-US" sz="1800" dirty="0">
                <a:solidFill>
                  <a:schemeClr val="bg1">
                    <a:lumMod val="50000"/>
                  </a:schemeClr>
                </a:solidFill>
                <a:latin typeface="+mj-lt"/>
              </a:rPr>
              <a:t>the eight enforcement priorities against marijuana-related conduct</a:t>
            </a:r>
          </a:p>
          <a:p>
            <a:pPr marL="0" indent="0">
              <a:buNone/>
            </a:pPr>
            <a:endParaRPr lang="en-US" sz="1765" dirty="0"/>
          </a:p>
        </p:txBody>
      </p:sp>
      <p:pic>
        <p:nvPicPr>
          <p:cNvPr id="7" name="irc_mi" descr="http://www.photo-dictionary.com/photofiles/list/335/686memo_sticky.jpg">
            <a:hlinkClick r:id="rId4"/>
          </p:cNvPr>
          <p:cNvPicPr/>
          <p:nvPr/>
        </p:nvPicPr>
        <p:blipFill rotWithShape="1">
          <a:blip r:embed="rId5">
            <a:extLst>
              <a:ext uri="{28A0092B-C50C-407E-A947-70E740481C1C}">
                <a14:useLocalDpi xmlns:a14="http://schemas.microsoft.com/office/drawing/2010/main" val="0"/>
              </a:ext>
            </a:extLst>
          </a:blip>
          <a:srcRect l="11649" t="7453" r="10394" b="9731"/>
          <a:stretch/>
        </p:blipFill>
        <p:spPr bwMode="auto">
          <a:xfrm>
            <a:off x="564181" y="1690687"/>
            <a:ext cx="3033732" cy="2213091"/>
          </a:xfrm>
          <a:prstGeom prst="rect">
            <a:avLst/>
          </a:prstGeom>
          <a:noFill/>
          <a:ln>
            <a:noFill/>
          </a:ln>
          <a:extLst>
            <a:ext uri="{53640926-AAD7-44D8-BBD7-CCE9431645EC}">
              <a14:shadowObscured xmlns:a14="http://schemas.microsoft.com/office/drawing/2010/main"/>
            </a:ext>
          </a:extLst>
        </p:spPr>
      </p:pic>
      <p:sp>
        <p:nvSpPr>
          <p:cNvPr id="8" name="Content Placeholder 4"/>
          <p:cNvSpPr txBox="1">
            <a:spLocks/>
          </p:cNvSpPr>
          <p:nvPr/>
        </p:nvSpPr>
        <p:spPr>
          <a:xfrm>
            <a:off x="1014889" y="1838603"/>
            <a:ext cx="2301830" cy="1986401"/>
          </a:xfrm>
          <a:prstGeom prst="rect">
            <a:avLst/>
          </a:prstGeom>
        </p:spPr>
        <p:txBody>
          <a:bodyPr vert="horz" lIns="0" tIns="8068" rIns="0" bIns="8068" rtlCol="0">
            <a:noAutofit/>
          </a:bodyPr>
          <a:lstStyle>
            <a:lvl1pPr marL="382059" indent="-382059" algn="l" defTabSz="509412" rtl="0" eaLnBrk="1" latinLnBrk="0" hangingPunct="1">
              <a:spcBef>
                <a:spcPct val="20000"/>
              </a:spcBef>
              <a:buClr>
                <a:schemeClr val="accent2"/>
              </a:buClr>
              <a:buFont typeface="Arial"/>
              <a:buChar char="•"/>
              <a:defRPr sz="2000" kern="1200">
                <a:solidFill>
                  <a:srgbClr val="797A7E"/>
                </a:solidFill>
                <a:latin typeface="+mn-lt"/>
                <a:ea typeface="+mn-ea"/>
                <a:cs typeface="+mn-cs"/>
              </a:defRPr>
            </a:lvl1pPr>
            <a:lvl2pPr marL="827795" indent="-318383" algn="l" defTabSz="509412" rtl="0" eaLnBrk="1" latinLnBrk="0" hangingPunct="1">
              <a:spcBef>
                <a:spcPct val="20000"/>
              </a:spcBef>
              <a:buClr>
                <a:schemeClr val="accent2"/>
              </a:buClr>
              <a:buFont typeface="Arial"/>
              <a:buChar char="•"/>
              <a:defRPr sz="1600" kern="1200">
                <a:solidFill>
                  <a:srgbClr val="797A7E"/>
                </a:solidFill>
                <a:latin typeface="+mn-lt"/>
                <a:ea typeface="+mn-ea"/>
                <a:cs typeface="+mn-cs"/>
              </a:defRPr>
            </a:lvl2pPr>
            <a:lvl3pPr marL="1273531"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3pPr>
            <a:lvl4pPr marL="1782943"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4pPr>
            <a:lvl5pPr marL="2292355"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sz="1765" dirty="0" smtClean="0"/>
              <a:t>Provides </a:t>
            </a:r>
            <a:r>
              <a:rPr lang="en-US" sz="1765" dirty="0"/>
              <a:t>guidance to federal prosecutors concerning marijuana enforcement under the Controlled Substances Act (CSA)</a:t>
            </a:r>
          </a:p>
          <a:p>
            <a:pPr marL="0" indent="0">
              <a:buNone/>
            </a:pPr>
            <a:endParaRPr lang="en-US" sz="1765" dirty="0"/>
          </a:p>
        </p:txBody>
      </p:sp>
      <p:sp>
        <p:nvSpPr>
          <p:cNvPr id="10" name="Content Placeholder 4"/>
          <p:cNvSpPr txBox="1">
            <a:spLocks/>
          </p:cNvSpPr>
          <p:nvPr/>
        </p:nvSpPr>
        <p:spPr>
          <a:xfrm>
            <a:off x="3542761" y="4386635"/>
            <a:ext cx="2037770" cy="1088190"/>
          </a:xfrm>
          <a:prstGeom prst="rect">
            <a:avLst/>
          </a:prstGeom>
        </p:spPr>
        <p:txBody>
          <a:bodyPr vert="horz" lIns="0" tIns="8068" rIns="0" bIns="8068" rtlCol="0">
            <a:noAutofit/>
          </a:bodyPr>
          <a:lstStyle>
            <a:lvl1pPr marL="382059" indent="-382059" algn="l" defTabSz="509412" rtl="0" eaLnBrk="1" latinLnBrk="0" hangingPunct="1">
              <a:spcBef>
                <a:spcPct val="20000"/>
              </a:spcBef>
              <a:buClr>
                <a:schemeClr val="accent2"/>
              </a:buClr>
              <a:buFont typeface="Arial"/>
              <a:buChar char="•"/>
              <a:defRPr sz="2000" kern="1200">
                <a:solidFill>
                  <a:srgbClr val="797A7E"/>
                </a:solidFill>
                <a:latin typeface="+mn-lt"/>
                <a:ea typeface="+mn-ea"/>
                <a:cs typeface="+mn-cs"/>
              </a:defRPr>
            </a:lvl1pPr>
            <a:lvl2pPr marL="827795" indent="-318383" algn="l" defTabSz="509412" rtl="0" eaLnBrk="1" latinLnBrk="0" hangingPunct="1">
              <a:spcBef>
                <a:spcPct val="20000"/>
              </a:spcBef>
              <a:buClr>
                <a:schemeClr val="accent2"/>
              </a:buClr>
              <a:buFont typeface="Arial"/>
              <a:buChar char="•"/>
              <a:defRPr sz="1600" kern="1200">
                <a:solidFill>
                  <a:srgbClr val="797A7E"/>
                </a:solidFill>
                <a:latin typeface="+mn-lt"/>
                <a:ea typeface="+mn-ea"/>
                <a:cs typeface="+mn-cs"/>
              </a:defRPr>
            </a:lvl2pPr>
            <a:lvl3pPr marL="1273531"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3pPr>
            <a:lvl4pPr marL="1782943"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4pPr>
            <a:lvl5pPr marL="2292355"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sz="1765" dirty="0"/>
              <a:t>Reiterates </a:t>
            </a:r>
            <a:r>
              <a:rPr lang="en-US" sz="1765" dirty="0" smtClean="0"/>
              <a:t>Congress’ determination that </a:t>
            </a:r>
            <a:r>
              <a:rPr lang="en-US" sz="1765" dirty="0"/>
              <a:t>marijuana is a dangerous drug </a:t>
            </a:r>
          </a:p>
          <a:p>
            <a:pPr marL="0" indent="0">
              <a:buNone/>
            </a:pPr>
            <a:endParaRPr lang="en-US" sz="1765" dirty="0"/>
          </a:p>
        </p:txBody>
      </p:sp>
      <p:sp>
        <p:nvSpPr>
          <p:cNvPr id="2" name="Rectangle 1"/>
          <p:cNvSpPr/>
          <p:nvPr/>
        </p:nvSpPr>
        <p:spPr>
          <a:xfrm>
            <a:off x="1319923" y="1168645"/>
            <a:ext cx="6257402" cy="369332"/>
          </a:xfrm>
          <a:prstGeom prst="rect">
            <a:avLst/>
          </a:prstGeom>
        </p:spPr>
        <p:txBody>
          <a:bodyPr wrap="square">
            <a:spAutoFit/>
          </a:bodyPr>
          <a:lstStyle/>
          <a:p>
            <a:pPr algn="ctr"/>
            <a:r>
              <a:rPr lang="en-US" sz="1800" b="1" dirty="0"/>
              <a:t>Department of Justice – Cole Memo:  February 14, 2014</a:t>
            </a:r>
          </a:p>
        </p:txBody>
      </p:sp>
    </p:spTree>
    <p:custDataLst>
      <p:tags r:id="rId1"/>
    </p:custDataLst>
    <p:extLst>
      <p:ext uri="{BB962C8B-B14F-4D97-AF65-F5344CB8AC3E}">
        <p14:creationId xmlns:p14="http://schemas.microsoft.com/office/powerpoint/2010/main" val="12469817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757618"/>
          </a:xfrm>
        </p:spPr>
        <p:txBody>
          <a:bodyPr/>
          <a:lstStyle/>
          <a:p>
            <a:pPr algn="l"/>
            <a:r>
              <a:rPr lang="en-US" sz="3600" b="1" dirty="0" smtClean="0">
                <a:latin typeface="Arial" panose="020B0604020202020204" pitchFamily="34" charset="0"/>
                <a:cs typeface="Arial" panose="020B0604020202020204" pitchFamily="34" charset="0"/>
              </a:rPr>
              <a:t>Regulatory Guidance  </a:t>
            </a:r>
            <a:endParaRPr lang="en-US" sz="3600" b="1" dirty="0">
              <a:latin typeface="Arial" panose="020B0604020202020204" pitchFamily="34" charset="0"/>
              <a:cs typeface="Arial" panose="020B0604020202020204" pitchFamily="34" charset="0"/>
            </a:endParaRPr>
          </a:p>
        </p:txBody>
      </p:sp>
      <p:sp>
        <p:nvSpPr>
          <p:cNvPr id="13" name="Content Placeholder 4"/>
          <p:cNvSpPr txBox="1">
            <a:spLocks noGrp="1"/>
          </p:cNvSpPr>
          <p:nvPr>
            <p:ph idx="1"/>
          </p:nvPr>
        </p:nvSpPr>
        <p:spPr>
          <a:xfrm>
            <a:off x="628650" y="1142719"/>
            <a:ext cx="7886700" cy="477737"/>
          </a:xfrm>
          <a:prstGeom prst="rect">
            <a:avLst/>
          </a:prstGeom>
        </p:spPr>
        <p:txBody>
          <a:bodyPr vert="horz" lIns="0" tIns="8068" rIns="0" bIns="8068" rtlCol="0">
            <a:noAutofit/>
          </a:bodyPr>
          <a:lstStyle>
            <a:lvl1pPr marL="382059" indent="-382059" algn="l" defTabSz="509412" rtl="0" eaLnBrk="1" latinLnBrk="0" hangingPunct="1">
              <a:spcBef>
                <a:spcPct val="20000"/>
              </a:spcBef>
              <a:buClr>
                <a:schemeClr val="accent2"/>
              </a:buClr>
              <a:buFont typeface="Arial"/>
              <a:buChar char="•"/>
              <a:defRPr sz="2000" kern="1200">
                <a:solidFill>
                  <a:srgbClr val="797A7E"/>
                </a:solidFill>
                <a:latin typeface="+mn-lt"/>
                <a:ea typeface="+mn-ea"/>
                <a:cs typeface="+mn-cs"/>
              </a:defRPr>
            </a:lvl1pPr>
            <a:lvl2pPr marL="827795" indent="-318383" algn="l" defTabSz="509412" rtl="0" eaLnBrk="1" latinLnBrk="0" hangingPunct="1">
              <a:spcBef>
                <a:spcPct val="20000"/>
              </a:spcBef>
              <a:buClr>
                <a:schemeClr val="accent2"/>
              </a:buClr>
              <a:buFont typeface="Arial"/>
              <a:buChar char="•"/>
              <a:defRPr sz="1600" kern="1200">
                <a:solidFill>
                  <a:srgbClr val="797A7E"/>
                </a:solidFill>
                <a:latin typeface="+mn-lt"/>
                <a:ea typeface="+mn-ea"/>
                <a:cs typeface="+mn-cs"/>
              </a:defRPr>
            </a:lvl2pPr>
            <a:lvl3pPr marL="1273531"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3pPr>
            <a:lvl4pPr marL="1782943"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4pPr>
            <a:lvl5pPr marL="2292355"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US" u="sng" dirty="0"/>
              <a:t>Eight Priorities</a:t>
            </a:r>
          </a:p>
          <a:p>
            <a:pPr marL="0" indent="0" algn="ctr">
              <a:buNone/>
            </a:pPr>
            <a:endParaRPr lang="en-US" dirty="0"/>
          </a:p>
        </p:txBody>
      </p:sp>
      <p:sp>
        <p:nvSpPr>
          <p:cNvPr id="5" name="Content Placeholder 2"/>
          <p:cNvSpPr txBox="1">
            <a:spLocks/>
          </p:cNvSpPr>
          <p:nvPr/>
        </p:nvSpPr>
        <p:spPr>
          <a:xfrm>
            <a:off x="838824" y="1653623"/>
            <a:ext cx="7261412" cy="3993497"/>
          </a:xfrm>
          <a:prstGeom prst="rect">
            <a:avLst/>
          </a:prstGeom>
        </p:spPr>
        <p:txBody>
          <a:bodyPr vert="horz" lIns="0" tIns="8068" rIns="0" bIns="8068" rtlCol="0">
            <a:noAutofit/>
          </a:bodyPr>
          <a:lstStyle>
            <a:lvl1pPr marL="382059" indent="-382059" algn="l" defTabSz="509412" rtl="0" eaLnBrk="1" latinLnBrk="0" hangingPunct="1">
              <a:spcBef>
                <a:spcPct val="20000"/>
              </a:spcBef>
              <a:buClr>
                <a:schemeClr val="accent2"/>
              </a:buClr>
              <a:buFont typeface="Arial"/>
              <a:buChar char="•"/>
              <a:defRPr sz="2000" kern="1200">
                <a:solidFill>
                  <a:srgbClr val="797A7E"/>
                </a:solidFill>
                <a:latin typeface="+mn-lt"/>
                <a:ea typeface="+mn-ea"/>
                <a:cs typeface="+mn-cs"/>
              </a:defRPr>
            </a:lvl1pPr>
            <a:lvl2pPr marL="827795" indent="-318383" algn="l" defTabSz="509412" rtl="0" eaLnBrk="1" latinLnBrk="0" hangingPunct="1">
              <a:spcBef>
                <a:spcPct val="20000"/>
              </a:spcBef>
              <a:buClr>
                <a:schemeClr val="accent2"/>
              </a:buClr>
              <a:buFont typeface="Arial"/>
              <a:buChar char="•"/>
              <a:defRPr sz="1600" kern="1200">
                <a:solidFill>
                  <a:srgbClr val="797A7E"/>
                </a:solidFill>
                <a:latin typeface="+mn-lt"/>
                <a:ea typeface="+mn-ea"/>
                <a:cs typeface="+mn-cs"/>
              </a:defRPr>
            </a:lvl2pPr>
            <a:lvl3pPr marL="1273531"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3pPr>
            <a:lvl4pPr marL="1782943"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4pPr>
            <a:lvl5pPr marL="2292355"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403433" indent="-403433">
              <a:buAutoNum type="arabicParenR"/>
            </a:pPr>
            <a:r>
              <a:rPr lang="en-US" sz="1800" dirty="0">
                <a:solidFill>
                  <a:schemeClr val="tx1">
                    <a:lumMod val="50000"/>
                    <a:lumOff val="50000"/>
                  </a:schemeClr>
                </a:solidFill>
                <a:latin typeface="Arial" panose="020B0604020202020204" pitchFamily="34" charset="0"/>
                <a:cs typeface="Arial" panose="020B0604020202020204" pitchFamily="34" charset="0"/>
              </a:rPr>
              <a:t>Preventing the distribution of marijuana to minors</a:t>
            </a:r>
          </a:p>
          <a:p>
            <a:pPr marL="403433" indent="-403433">
              <a:buAutoNum type="arabicParenR"/>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a:p>
            <a:pPr marL="403433" indent="-403433">
              <a:buAutoNum type="arabicParenR"/>
            </a:pPr>
            <a:r>
              <a:rPr lang="en-US" sz="1800" dirty="0">
                <a:solidFill>
                  <a:schemeClr val="tx1">
                    <a:lumMod val="50000"/>
                    <a:lumOff val="50000"/>
                  </a:schemeClr>
                </a:solidFill>
                <a:latin typeface="Arial" panose="020B0604020202020204" pitchFamily="34" charset="0"/>
                <a:cs typeface="Arial" panose="020B0604020202020204" pitchFamily="34" charset="0"/>
              </a:rPr>
              <a:t>Preventing revenue from the sale of marijuana from going to criminal enterprises, gangs, and cartels</a:t>
            </a:r>
          </a:p>
          <a:p>
            <a:pPr marL="403433" indent="-403433">
              <a:buAutoNum type="arabicParenR"/>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a:p>
            <a:pPr marL="403433" indent="-403433">
              <a:buAutoNum type="arabicParenR"/>
            </a:pPr>
            <a:r>
              <a:rPr lang="en-US" sz="1800" dirty="0">
                <a:solidFill>
                  <a:schemeClr val="tx1">
                    <a:lumMod val="50000"/>
                    <a:lumOff val="50000"/>
                  </a:schemeClr>
                </a:solidFill>
                <a:latin typeface="Arial" panose="020B0604020202020204" pitchFamily="34" charset="0"/>
                <a:cs typeface="Arial" panose="020B0604020202020204" pitchFamily="34" charset="0"/>
              </a:rPr>
              <a:t>Preventing the diversion of marijuana from states where it is legal under state law in some form to other states</a:t>
            </a:r>
          </a:p>
          <a:p>
            <a:pPr marL="403433" indent="-403433">
              <a:buAutoNum type="arabicParenR"/>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a:p>
            <a:pPr marL="403433" indent="-403433">
              <a:buAutoNum type="arabicParenR"/>
            </a:pPr>
            <a:r>
              <a:rPr lang="en-US" sz="1800" dirty="0">
                <a:solidFill>
                  <a:schemeClr val="tx1">
                    <a:lumMod val="50000"/>
                    <a:lumOff val="50000"/>
                  </a:schemeClr>
                </a:solidFill>
                <a:latin typeface="Arial" panose="020B0604020202020204" pitchFamily="34" charset="0"/>
                <a:cs typeface="Arial" panose="020B0604020202020204" pitchFamily="34" charset="0"/>
              </a:rPr>
              <a:t>Preventing state-authorized marijuana activity from being used as a cover or pretext for the trafficking of other illegal drugs or other illegal activity</a:t>
            </a:r>
          </a:p>
          <a:p>
            <a:pPr marL="0" indent="0">
              <a:buNone/>
            </a:pPr>
            <a:endParaRPr lang="en-US" sz="1765" dirty="0"/>
          </a:p>
          <a:p>
            <a:pPr marL="0" indent="0">
              <a:buNone/>
            </a:pPr>
            <a:endParaRPr lang="en-US" sz="1765" dirty="0"/>
          </a:p>
          <a:p>
            <a:pPr marL="0" indent="0">
              <a:buNone/>
            </a:pPr>
            <a:endParaRPr lang="en-US" sz="1765" dirty="0"/>
          </a:p>
        </p:txBody>
      </p:sp>
    </p:spTree>
    <p:custDataLst>
      <p:tags r:id="rId1"/>
    </p:custDataLst>
    <p:extLst>
      <p:ext uri="{BB962C8B-B14F-4D97-AF65-F5344CB8AC3E}">
        <p14:creationId xmlns:p14="http://schemas.microsoft.com/office/powerpoint/2010/main" val="5977310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688170"/>
          </a:xfrm>
        </p:spPr>
        <p:txBody>
          <a:bodyPr/>
          <a:lstStyle/>
          <a:p>
            <a:pPr algn="l"/>
            <a:r>
              <a:rPr lang="en-US" sz="3600" b="1" dirty="0" smtClean="0">
                <a:latin typeface="Arial" panose="020B0604020202020204" pitchFamily="34" charset="0"/>
                <a:cs typeface="Arial" panose="020B0604020202020204" pitchFamily="34" charset="0"/>
              </a:rPr>
              <a:t>Regulatory Guidance  </a:t>
            </a:r>
            <a:endParaRPr lang="en-US" sz="3600" b="1" dirty="0">
              <a:latin typeface="Arial" panose="020B0604020202020204" pitchFamily="34" charset="0"/>
              <a:cs typeface="Arial" panose="020B0604020202020204" pitchFamily="34" charset="0"/>
            </a:endParaRPr>
          </a:p>
        </p:txBody>
      </p:sp>
      <p:sp>
        <p:nvSpPr>
          <p:cNvPr id="13" name="Content Placeholder 4"/>
          <p:cNvSpPr txBox="1">
            <a:spLocks noGrp="1"/>
          </p:cNvSpPr>
          <p:nvPr>
            <p:ph idx="1"/>
          </p:nvPr>
        </p:nvSpPr>
        <p:spPr>
          <a:xfrm>
            <a:off x="581628" y="1208249"/>
            <a:ext cx="7886700" cy="458505"/>
          </a:xfrm>
          <a:prstGeom prst="rect">
            <a:avLst/>
          </a:prstGeom>
        </p:spPr>
        <p:txBody>
          <a:bodyPr vert="horz" lIns="0" tIns="8068" rIns="0" bIns="8068" rtlCol="0">
            <a:noAutofit/>
          </a:bodyPr>
          <a:lstStyle>
            <a:lvl1pPr marL="382059" indent="-382059" algn="l" defTabSz="509412" rtl="0" eaLnBrk="1" latinLnBrk="0" hangingPunct="1">
              <a:spcBef>
                <a:spcPct val="20000"/>
              </a:spcBef>
              <a:buClr>
                <a:schemeClr val="accent2"/>
              </a:buClr>
              <a:buFont typeface="Arial"/>
              <a:buChar char="•"/>
              <a:defRPr sz="2000" kern="1200">
                <a:solidFill>
                  <a:srgbClr val="797A7E"/>
                </a:solidFill>
                <a:latin typeface="+mn-lt"/>
                <a:ea typeface="+mn-ea"/>
                <a:cs typeface="+mn-cs"/>
              </a:defRPr>
            </a:lvl1pPr>
            <a:lvl2pPr marL="827795" indent="-318383" algn="l" defTabSz="509412" rtl="0" eaLnBrk="1" latinLnBrk="0" hangingPunct="1">
              <a:spcBef>
                <a:spcPct val="20000"/>
              </a:spcBef>
              <a:buClr>
                <a:schemeClr val="accent2"/>
              </a:buClr>
              <a:buFont typeface="Arial"/>
              <a:buChar char="•"/>
              <a:defRPr sz="1600" kern="1200">
                <a:solidFill>
                  <a:srgbClr val="797A7E"/>
                </a:solidFill>
                <a:latin typeface="+mn-lt"/>
                <a:ea typeface="+mn-ea"/>
                <a:cs typeface="+mn-cs"/>
              </a:defRPr>
            </a:lvl2pPr>
            <a:lvl3pPr marL="1273531"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3pPr>
            <a:lvl4pPr marL="1782943"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4pPr>
            <a:lvl5pPr marL="2292355"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US" u="sng" dirty="0"/>
              <a:t>Eight </a:t>
            </a:r>
            <a:r>
              <a:rPr lang="en-US" u="sng" dirty="0" smtClean="0"/>
              <a:t>Priorities</a:t>
            </a:r>
          </a:p>
          <a:p>
            <a:pPr marL="0" indent="0">
              <a:buNone/>
            </a:pPr>
            <a:endParaRPr lang="en-US" dirty="0"/>
          </a:p>
        </p:txBody>
      </p:sp>
      <p:sp>
        <p:nvSpPr>
          <p:cNvPr id="5" name="Content Placeholder 2"/>
          <p:cNvSpPr txBox="1">
            <a:spLocks/>
          </p:cNvSpPr>
          <p:nvPr/>
        </p:nvSpPr>
        <p:spPr>
          <a:xfrm>
            <a:off x="730279" y="1758394"/>
            <a:ext cx="7261412" cy="3993497"/>
          </a:xfrm>
          <a:prstGeom prst="rect">
            <a:avLst/>
          </a:prstGeom>
        </p:spPr>
        <p:txBody>
          <a:bodyPr vert="horz" lIns="0" tIns="8068" rIns="0" bIns="8068" rtlCol="0">
            <a:noAutofit/>
          </a:bodyPr>
          <a:lstStyle>
            <a:lvl1pPr marL="382059" indent="-382059" algn="l" defTabSz="509412" rtl="0" eaLnBrk="1" latinLnBrk="0" hangingPunct="1">
              <a:spcBef>
                <a:spcPct val="20000"/>
              </a:spcBef>
              <a:buClr>
                <a:schemeClr val="accent2"/>
              </a:buClr>
              <a:buFont typeface="Arial"/>
              <a:buChar char="•"/>
              <a:defRPr sz="2000" kern="1200">
                <a:solidFill>
                  <a:srgbClr val="797A7E"/>
                </a:solidFill>
                <a:latin typeface="+mn-lt"/>
                <a:ea typeface="+mn-ea"/>
                <a:cs typeface="+mn-cs"/>
              </a:defRPr>
            </a:lvl1pPr>
            <a:lvl2pPr marL="827795" indent="-318383" algn="l" defTabSz="509412" rtl="0" eaLnBrk="1" latinLnBrk="0" hangingPunct="1">
              <a:spcBef>
                <a:spcPct val="20000"/>
              </a:spcBef>
              <a:buClr>
                <a:schemeClr val="accent2"/>
              </a:buClr>
              <a:buFont typeface="Arial"/>
              <a:buChar char="•"/>
              <a:defRPr sz="1600" kern="1200">
                <a:solidFill>
                  <a:srgbClr val="797A7E"/>
                </a:solidFill>
                <a:latin typeface="+mn-lt"/>
                <a:ea typeface="+mn-ea"/>
                <a:cs typeface="+mn-cs"/>
              </a:defRPr>
            </a:lvl2pPr>
            <a:lvl3pPr marL="1273531"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3pPr>
            <a:lvl4pPr marL="1782943"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4pPr>
            <a:lvl5pPr marL="2292355"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403433" indent="-403433">
              <a:buAutoNum type="arabicParenR" startAt="5"/>
            </a:pPr>
            <a:r>
              <a:rPr lang="en-US" sz="1765" dirty="0">
                <a:solidFill>
                  <a:schemeClr val="tx1">
                    <a:lumMod val="50000"/>
                    <a:lumOff val="50000"/>
                  </a:schemeClr>
                </a:solidFill>
              </a:rPr>
              <a:t>Preventing violence and the use of firearms in the cultivation and distribution of marijuana</a:t>
            </a:r>
          </a:p>
          <a:p>
            <a:pPr marL="403433" indent="-403433">
              <a:buAutoNum type="arabicParenR" startAt="5"/>
            </a:pPr>
            <a:endParaRPr lang="en-US" sz="1765" dirty="0">
              <a:solidFill>
                <a:schemeClr val="tx1">
                  <a:lumMod val="50000"/>
                  <a:lumOff val="50000"/>
                </a:schemeClr>
              </a:solidFill>
            </a:endParaRPr>
          </a:p>
          <a:p>
            <a:pPr marL="403433" indent="-403433">
              <a:buAutoNum type="arabicParenR" startAt="5"/>
            </a:pPr>
            <a:r>
              <a:rPr lang="en-US" sz="1765" dirty="0">
                <a:solidFill>
                  <a:schemeClr val="tx1">
                    <a:lumMod val="50000"/>
                    <a:lumOff val="50000"/>
                  </a:schemeClr>
                </a:solidFill>
              </a:rPr>
              <a:t>Preventing drugged driving and the exacerbation of other adverse public health consequences associated with marijuana use</a:t>
            </a:r>
          </a:p>
          <a:p>
            <a:pPr marL="403433" indent="-403433">
              <a:buAutoNum type="arabicParenR" startAt="5"/>
            </a:pPr>
            <a:endParaRPr lang="en-US" sz="1765" dirty="0">
              <a:solidFill>
                <a:schemeClr val="tx1">
                  <a:lumMod val="50000"/>
                  <a:lumOff val="50000"/>
                </a:schemeClr>
              </a:solidFill>
            </a:endParaRPr>
          </a:p>
          <a:p>
            <a:pPr marL="403433" indent="-403433">
              <a:buAutoNum type="arabicParenR" startAt="5"/>
            </a:pPr>
            <a:r>
              <a:rPr lang="en-US" sz="1765" dirty="0">
                <a:solidFill>
                  <a:schemeClr val="tx1">
                    <a:lumMod val="50000"/>
                    <a:lumOff val="50000"/>
                  </a:schemeClr>
                </a:solidFill>
              </a:rPr>
              <a:t>Preventing the growing of marijuana on public lands and the attendant public safety and environmental dangers posed by marijuana production on public lands; and</a:t>
            </a:r>
          </a:p>
          <a:p>
            <a:pPr marL="403433" indent="-403433">
              <a:buAutoNum type="arabicParenR" startAt="5"/>
            </a:pPr>
            <a:endParaRPr lang="en-US" sz="1765" dirty="0">
              <a:solidFill>
                <a:schemeClr val="tx1">
                  <a:lumMod val="50000"/>
                  <a:lumOff val="50000"/>
                </a:schemeClr>
              </a:solidFill>
            </a:endParaRPr>
          </a:p>
          <a:p>
            <a:pPr marL="403433" indent="-403433">
              <a:buAutoNum type="arabicParenR" startAt="5"/>
            </a:pPr>
            <a:r>
              <a:rPr lang="en-US" sz="1765" dirty="0">
                <a:solidFill>
                  <a:schemeClr val="tx1">
                    <a:lumMod val="50000"/>
                    <a:lumOff val="50000"/>
                  </a:schemeClr>
                </a:solidFill>
              </a:rPr>
              <a:t>Preventing marijuana possession or use on federal property</a:t>
            </a:r>
          </a:p>
          <a:p>
            <a:pPr marL="0" indent="0">
              <a:buNone/>
            </a:pPr>
            <a:endParaRPr lang="en-US" sz="1765" dirty="0"/>
          </a:p>
          <a:p>
            <a:pPr marL="0" indent="0">
              <a:buNone/>
            </a:pPr>
            <a:endParaRPr lang="en-US" sz="1765" dirty="0"/>
          </a:p>
          <a:p>
            <a:pPr marL="0" indent="0">
              <a:buNone/>
            </a:pPr>
            <a:endParaRPr lang="en-US" sz="1765" dirty="0"/>
          </a:p>
        </p:txBody>
      </p:sp>
    </p:spTree>
    <p:custDataLst>
      <p:tags r:id="rId1"/>
    </p:custDataLst>
    <p:extLst>
      <p:ext uri="{BB962C8B-B14F-4D97-AF65-F5344CB8AC3E}">
        <p14:creationId xmlns:p14="http://schemas.microsoft.com/office/powerpoint/2010/main" val="40845919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7886700" cy="699745"/>
          </a:xfrm>
        </p:spPr>
        <p:txBody>
          <a:bodyPr/>
          <a:lstStyle/>
          <a:p>
            <a:pPr algn="l"/>
            <a:r>
              <a:rPr lang="en-US" sz="3600" b="1" dirty="0" smtClean="0">
                <a:latin typeface="Arial" panose="020B0604020202020204" pitchFamily="34" charset="0"/>
                <a:cs typeface="Arial" panose="020B0604020202020204" pitchFamily="34" charset="0"/>
              </a:rPr>
              <a:t>Regulatory Guidance  </a:t>
            </a:r>
            <a:endParaRPr lang="en-US" sz="3600" b="1" dirty="0">
              <a:latin typeface="Arial" panose="020B0604020202020204" pitchFamily="34" charset="0"/>
              <a:cs typeface="Arial" panose="020B0604020202020204" pitchFamily="34" charset="0"/>
            </a:endParaRPr>
          </a:p>
        </p:txBody>
      </p:sp>
      <p:sp>
        <p:nvSpPr>
          <p:cNvPr id="13" name="Content Placeholder 4"/>
          <p:cNvSpPr txBox="1">
            <a:spLocks noGrp="1"/>
          </p:cNvSpPr>
          <p:nvPr>
            <p:ph idx="1"/>
          </p:nvPr>
        </p:nvSpPr>
        <p:spPr>
          <a:xfrm>
            <a:off x="709673" y="1296365"/>
            <a:ext cx="7886700" cy="4351338"/>
          </a:xfrm>
          <a:prstGeom prst="rect">
            <a:avLst/>
          </a:prstGeom>
        </p:spPr>
        <p:txBody>
          <a:bodyPr vert="horz" lIns="0" tIns="8068" rIns="0" bIns="8068" rtlCol="0">
            <a:noAutofit/>
          </a:bodyPr>
          <a:lstStyle>
            <a:lvl1pPr marL="382059" indent="-382059" algn="l" defTabSz="509412" rtl="0" eaLnBrk="1" latinLnBrk="0" hangingPunct="1">
              <a:spcBef>
                <a:spcPct val="20000"/>
              </a:spcBef>
              <a:buClr>
                <a:schemeClr val="accent2"/>
              </a:buClr>
              <a:buFont typeface="Arial"/>
              <a:buChar char="•"/>
              <a:defRPr sz="2000" kern="1200">
                <a:solidFill>
                  <a:srgbClr val="797A7E"/>
                </a:solidFill>
                <a:latin typeface="+mn-lt"/>
                <a:ea typeface="+mn-ea"/>
                <a:cs typeface="+mn-cs"/>
              </a:defRPr>
            </a:lvl1pPr>
            <a:lvl2pPr marL="827795" indent="-318383" algn="l" defTabSz="509412" rtl="0" eaLnBrk="1" latinLnBrk="0" hangingPunct="1">
              <a:spcBef>
                <a:spcPct val="20000"/>
              </a:spcBef>
              <a:buClr>
                <a:schemeClr val="accent2"/>
              </a:buClr>
              <a:buFont typeface="Arial"/>
              <a:buChar char="•"/>
              <a:defRPr sz="1600" kern="1200">
                <a:solidFill>
                  <a:srgbClr val="797A7E"/>
                </a:solidFill>
                <a:latin typeface="+mn-lt"/>
                <a:ea typeface="+mn-ea"/>
                <a:cs typeface="+mn-cs"/>
              </a:defRPr>
            </a:lvl2pPr>
            <a:lvl3pPr marL="1273531"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3pPr>
            <a:lvl4pPr marL="1782943"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4pPr>
            <a:lvl5pPr marL="2292355"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lvl="1"/>
            <a:r>
              <a:rPr lang="en-US" sz="2824" dirty="0"/>
              <a:t>FinCEN 2014-G001</a:t>
            </a:r>
          </a:p>
          <a:p>
            <a:pPr lvl="2"/>
            <a:r>
              <a:rPr lang="en-US" sz="1600" dirty="0"/>
              <a:t>Clarifies how financial institutions can provide services to marijuana-related businesses consistent with their BSA obligations</a:t>
            </a:r>
          </a:p>
          <a:p>
            <a:pPr lvl="3"/>
            <a:r>
              <a:rPr lang="en-US" sz="2824" dirty="0"/>
              <a:t>Marijuana limited			</a:t>
            </a:r>
          </a:p>
          <a:p>
            <a:pPr lvl="3"/>
            <a:r>
              <a:rPr lang="en-US" sz="2824" dirty="0"/>
              <a:t>Marijuana priority</a:t>
            </a:r>
          </a:p>
          <a:p>
            <a:pPr lvl="3"/>
            <a:r>
              <a:rPr lang="en-US" sz="2824" dirty="0"/>
              <a:t>Marijuana termination</a:t>
            </a:r>
          </a:p>
          <a:p>
            <a:pPr marL="1210300" lvl="3" indent="0">
              <a:buNone/>
            </a:pPr>
            <a:endParaRPr lang="en-US" sz="2118" dirty="0"/>
          </a:p>
          <a:p>
            <a:pPr marL="403433" lvl="1" indent="0">
              <a:buNone/>
            </a:pPr>
            <a:r>
              <a:rPr lang="en-US" sz="1765" dirty="0">
                <a:hlinkClick r:id="rId3"/>
              </a:rPr>
              <a:t>http://www.fincen.gov/statutes_regs/guidance/pdf/FIN-2014-G001.pdf</a:t>
            </a:r>
            <a:endParaRPr lang="en-US" sz="1765" dirty="0"/>
          </a:p>
        </p:txBody>
      </p:sp>
    </p:spTree>
    <p:custDataLst>
      <p:tags r:id="rId1"/>
    </p:custDataLst>
    <p:extLst>
      <p:ext uri="{BB962C8B-B14F-4D97-AF65-F5344CB8AC3E}">
        <p14:creationId xmlns:p14="http://schemas.microsoft.com/office/powerpoint/2010/main" val="6285783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8223" y="3577366"/>
            <a:ext cx="8431306" cy="1641157"/>
          </a:xfrm>
        </p:spPr>
        <p:txBody>
          <a:bodyPr>
            <a:normAutofit fontScale="90000"/>
          </a:bodyPr>
          <a:lstStyle/>
          <a:p>
            <a:pPr algn="ctr"/>
            <a:r>
              <a:rPr lang="en-US" dirty="0" smtClean="0"/>
              <a:t>Where do we draw the line? </a:t>
            </a:r>
            <a:br>
              <a:rPr lang="en-US" dirty="0" smtClean="0"/>
            </a:br>
            <a:endParaRPr lang="en-US" dirty="0"/>
          </a:p>
        </p:txBody>
      </p:sp>
      <p:sp>
        <p:nvSpPr>
          <p:cNvPr id="7" name="Title 3"/>
          <p:cNvSpPr txBox="1">
            <a:spLocks/>
          </p:cNvSpPr>
          <p:nvPr/>
        </p:nvSpPr>
        <p:spPr>
          <a:xfrm>
            <a:off x="732469" y="5192229"/>
            <a:ext cx="7987553" cy="626614"/>
          </a:xfrm>
          <a:prstGeom prst="rect">
            <a:avLst/>
          </a:prstGeom>
        </p:spPr>
        <p:txBody>
          <a:bodyPr vert="horz" lIns="0" tIns="8068" rIns="0" bIns="8068" rtlCol="0" anchor="t">
            <a:noAutofit/>
          </a:bodyPr>
          <a:lstStyle>
            <a:lvl1pPr algn="l" defTabSz="509412" rtl="0" eaLnBrk="1" latinLnBrk="0" hangingPunct="1">
              <a:lnSpc>
                <a:spcPct val="80000"/>
              </a:lnSpc>
              <a:spcBef>
                <a:spcPct val="0"/>
              </a:spcBef>
              <a:buNone/>
              <a:defRPr sz="7200" b="1" kern="1200" baseline="0">
                <a:solidFill>
                  <a:schemeClr val="accent2"/>
                </a:solidFill>
                <a:latin typeface="+mj-lt"/>
                <a:ea typeface="+mj-ea"/>
                <a:cs typeface="+mj-cs"/>
              </a:defRPr>
            </a:lvl1pPr>
          </a:lstStyle>
          <a:p>
            <a:pPr algn="ctr"/>
            <a:r>
              <a:rPr lang="en-US" sz="2471" dirty="0">
                <a:solidFill>
                  <a:schemeClr val="tx2"/>
                </a:solidFill>
              </a:rPr>
              <a:t>No official guidance on how attenuated the connection has to be in order to avoid a SAR filing.</a:t>
            </a:r>
          </a:p>
        </p:txBody>
      </p:sp>
      <p:pic>
        <p:nvPicPr>
          <p:cNvPr id="3076" name="Picture 4" descr="http://thumbs.dreamstime.com/z/hand-drawing-red-line-pencil-25492298.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1658" b="18792"/>
          <a:stretch/>
        </p:blipFill>
        <p:spPr bwMode="auto">
          <a:xfrm>
            <a:off x="134471" y="0"/>
            <a:ext cx="8875059" cy="36651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184867" y="5818843"/>
            <a:ext cx="1737775" cy="9279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6" dirty="0"/>
          </a:p>
        </p:txBody>
      </p:sp>
    </p:spTree>
    <p:custDataLst>
      <p:tags r:id="rId1"/>
    </p:custDataLst>
    <p:extLst>
      <p:ext uri="{BB962C8B-B14F-4D97-AF65-F5344CB8AC3E}">
        <p14:creationId xmlns:p14="http://schemas.microsoft.com/office/powerpoint/2010/main" val="39276933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618722"/>
          </a:xfrm>
        </p:spPr>
        <p:txBody>
          <a:bodyPr/>
          <a:lstStyle/>
          <a:p>
            <a:pPr algn="l"/>
            <a:r>
              <a:rPr lang="en-US" sz="3600" b="1" dirty="0" smtClean="0">
                <a:latin typeface="Arial" panose="020B0604020202020204" pitchFamily="34" charset="0"/>
                <a:cs typeface="Arial" panose="020B0604020202020204" pitchFamily="34" charset="0"/>
              </a:rPr>
              <a:t>Thoughts &amp; Trends</a:t>
            </a:r>
            <a:endParaRPr lang="en-US" sz="3600" b="1" dirty="0">
              <a:latin typeface="Arial" panose="020B0604020202020204" pitchFamily="34" charset="0"/>
              <a:cs typeface="Arial" panose="020B0604020202020204" pitchFamily="34" charset="0"/>
            </a:endParaRPr>
          </a:p>
        </p:txBody>
      </p:sp>
      <p:sp>
        <p:nvSpPr>
          <p:cNvPr id="13" name="Content Placeholder 4"/>
          <p:cNvSpPr txBox="1">
            <a:spLocks noGrp="1"/>
          </p:cNvSpPr>
          <p:nvPr>
            <p:ph idx="1"/>
          </p:nvPr>
        </p:nvSpPr>
        <p:spPr>
          <a:xfrm>
            <a:off x="802270" y="1154293"/>
            <a:ext cx="7886700" cy="4351338"/>
          </a:xfrm>
          <a:prstGeom prst="rect">
            <a:avLst/>
          </a:prstGeom>
        </p:spPr>
        <p:txBody>
          <a:bodyPr vert="horz" lIns="0" tIns="8068" rIns="0" bIns="8068" rtlCol="0">
            <a:noAutofit/>
          </a:bodyPr>
          <a:lstStyle>
            <a:lvl1pPr marL="382059" indent="-382059" algn="l" defTabSz="509412" rtl="0" eaLnBrk="1" latinLnBrk="0" hangingPunct="1">
              <a:spcBef>
                <a:spcPct val="20000"/>
              </a:spcBef>
              <a:buClr>
                <a:schemeClr val="accent2"/>
              </a:buClr>
              <a:buFont typeface="Arial"/>
              <a:buChar char="•"/>
              <a:defRPr sz="2000" kern="1200">
                <a:solidFill>
                  <a:srgbClr val="797A7E"/>
                </a:solidFill>
                <a:latin typeface="+mn-lt"/>
                <a:ea typeface="+mn-ea"/>
                <a:cs typeface="+mn-cs"/>
              </a:defRPr>
            </a:lvl1pPr>
            <a:lvl2pPr marL="827795" indent="-318383" algn="l" defTabSz="509412" rtl="0" eaLnBrk="1" latinLnBrk="0" hangingPunct="1">
              <a:spcBef>
                <a:spcPct val="20000"/>
              </a:spcBef>
              <a:buClr>
                <a:schemeClr val="accent2"/>
              </a:buClr>
              <a:buFont typeface="Arial"/>
              <a:buChar char="•"/>
              <a:defRPr sz="1600" kern="1200">
                <a:solidFill>
                  <a:srgbClr val="797A7E"/>
                </a:solidFill>
                <a:latin typeface="+mn-lt"/>
                <a:ea typeface="+mn-ea"/>
                <a:cs typeface="+mn-cs"/>
              </a:defRPr>
            </a:lvl2pPr>
            <a:lvl3pPr marL="1273531"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3pPr>
            <a:lvl4pPr marL="1782943"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4pPr>
            <a:lvl5pPr marL="2292355" indent="-254706" algn="l" defTabSz="509412" rtl="0" eaLnBrk="1" latinLnBrk="0" hangingPunct="1">
              <a:spcBef>
                <a:spcPct val="20000"/>
              </a:spcBef>
              <a:buClr>
                <a:schemeClr val="accent2"/>
              </a:buClr>
              <a:buFont typeface="Arial"/>
              <a:buChar char="•"/>
              <a:defRPr sz="1400" kern="1200">
                <a:solidFill>
                  <a:srgbClr val="797A7E"/>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a:buFont typeface="Wingdings" panose="05000000000000000000" pitchFamily="2" charset="2"/>
              <a:buChar char="Ø"/>
            </a:pPr>
            <a:r>
              <a:rPr lang="en-US" dirty="0" smtClean="0"/>
              <a:t>No longer a Midwest to Mexico border movement of funds.  More interstate movement (i.e. Minnesota to Colorado)</a:t>
            </a:r>
          </a:p>
          <a:p>
            <a:pPr>
              <a:buFont typeface="Wingdings" panose="05000000000000000000" pitchFamily="2" charset="2"/>
              <a:buChar char="Ø"/>
            </a:pPr>
            <a:r>
              <a:rPr lang="en-US" dirty="0" smtClean="0"/>
              <a:t>Utilization of U.S. Post Office and other transportation companies.</a:t>
            </a:r>
            <a:endParaRPr lang="en-US" dirty="0"/>
          </a:p>
          <a:p>
            <a:pPr>
              <a:buFont typeface="Wingdings" panose="05000000000000000000" pitchFamily="2" charset="2"/>
              <a:buChar char="Ø"/>
            </a:pPr>
            <a:r>
              <a:rPr lang="en-US" dirty="0" smtClean="0"/>
              <a:t>Cartels and other criminal organizations have not given up on narcotics trafficking because of legalization.  How integrated have these groups become in the new U.S. “legal” industry?</a:t>
            </a:r>
          </a:p>
          <a:p>
            <a:pPr>
              <a:buFont typeface="Wingdings" panose="05000000000000000000" pitchFamily="2" charset="2"/>
              <a:buChar char="Ø"/>
            </a:pPr>
            <a:r>
              <a:rPr lang="en-US" dirty="0" smtClean="0"/>
              <a:t>Lack of banking resources has forced businesses into bulk cash smuggling</a:t>
            </a:r>
          </a:p>
          <a:p>
            <a:pPr marL="0" indent="0">
              <a:buNone/>
            </a:pPr>
            <a:r>
              <a:rPr lang="en-US" dirty="0" smtClean="0"/>
              <a:t> </a:t>
            </a:r>
            <a:endParaRPr lang="en-US" dirty="0"/>
          </a:p>
        </p:txBody>
      </p:sp>
      <p:pic>
        <p:nvPicPr>
          <p:cNvPr id="4098" name="Picture 2" descr="http://images.clipartpanda.com/light-bulbs-4ibd7j5ig.jpe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1067" y="3610861"/>
            <a:ext cx="1816201" cy="24195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316696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221972" y="1623932"/>
            <a:ext cx="8126411" cy="3392561"/>
          </a:xfrm>
        </p:spPr>
        <p:txBody>
          <a:bodyPr/>
          <a:lstStyle/>
          <a:p>
            <a:pPr marL="449505" lvl="1" indent="0" algn="ctr">
              <a:buNone/>
            </a:pPr>
            <a:r>
              <a:rPr lang="en-US" altLang="en-US" sz="2471" dirty="0"/>
              <a:t>The medical marijuana system remains convoluted and largely unregulated </a:t>
            </a:r>
          </a:p>
          <a:p>
            <a:pPr marL="449505" lvl="1" indent="0">
              <a:buNone/>
            </a:pPr>
            <a:endParaRPr lang="en-US" altLang="en-US" sz="2471" dirty="0"/>
          </a:p>
          <a:p>
            <a:pPr marL="449505" lvl="1" indent="0" algn="r">
              <a:buNone/>
            </a:pPr>
            <a:r>
              <a:rPr lang="en-US" altLang="en-US" sz="2118" dirty="0"/>
              <a:t>	-Colorado State Auditor Reports - 2013</a:t>
            </a:r>
          </a:p>
          <a:p>
            <a:pPr marL="449505" lvl="1" indent="0">
              <a:buNone/>
            </a:pPr>
            <a:r>
              <a:rPr lang="en-US" altLang="en-US" sz="2471" dirty="0"/>
              <a:t>		</a:t>
            </a:r>
          </a:p>
        </p:txBody>
      </p:sp>
      <p:sp>
        <p:nvSpPr>
          <p:cNvPr id="3" name="Title 2"/>
          <p:cNvSpPr>
            <a:spLocks noGrp="1"/>
          </p:cNvSpPr>
          <p:nvPr>
            <p:ph type="title"/>
          </p:nvPr>
        </p:nvSpPr>
        <p:spPr>
          <a:xfrm>
            <a:off x="628650" y="365127"/>
            <a:ext cx="7886700" cy="957174"/>
          </a:xfrm>
        </p:spPr>
        <p:txBody>
          <a:bodyPr>
            <a:normAutofit/>
          </a:bodyPr>
          <a:lstStyle/>
          <a:p>
            <a:pPr eaLnBrk="1" hangingPunct="1">
              <a:defRPr/>
            </a:pPr>
            <a:r>
              <a:rPr lang="en-US" sz="3600" b="1" dirty="0">
                <a:latin typeface="Arial" panose="020B0604020202020204" pitchFamily="34" charset="0"/>
                <a:cs typeface="Arial" panose="020B0604020202020204" pitchFamily="34" charset="0"/>
              </a:rPr>
              <a:t>Medical Marijuana</a:t>
            </a:r>
          </a:p>
        </p:txBody>
      </p:sp>
      <p:sp>
        <p:nvSpPr>
          <p:cNvPr id="4" name="Rectangle 3"/>
          <p:cNvSpPr/>
          <p:nvPr/>
        </p:nvSpPr>
        <p:spPr>
          <a:xfrm>
            <a:off x="7060741" y="5362274"/>
            <a:ext cx="1861901" cy="1241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6" dirty="0"/>
          </a:p>
        </p:txBody>
      </p:sp>
      <p:pic>
        <p:nvPicPr>
          <p:cNvPr id="3074" name="Picture 2" descr="Image result for medical marijuan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5184" y="3545261"/>
            <a:ext cx="5101478" cy="27566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01079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EF6E15"/>
                </a:solidFill>
              </a:rPr>
              <a:t>The New Cost of Doing Business </a:t>
            </a:r>
            <a:endParaRPr lang="en-US" dirty="0">
              <a:solidFill>
                <a:srgbClr val="EF6E15"/>
              </a:solidFill>
            </a:endParaRPr>
          </a:p>
        </p:txBody>
      </p:sp>
      <p:sp>
        <p:nvSpPr>
          <p:cNvPr id="6" name="Text Placeholder 5"/>
          <p:cNvSpPr>
            <a:spLocks noGrp="1"/>
          </p:cNvSpPr>
          <p:nvPr>
            <p:ph type="body" sz="quarter" idx="10"/>
          </p:nvPr>
        </p:nvSpPr>
        <p:spPr>
          <a:xfrm>
            <a:off x="473364" y="4279118"/>
            <a:ext cx="7191459" cy="513736"/>
          </a:xfrm>
        </p:spPr>
        <p:txBody>
          <a:bodyPr/>
          <a:lstStyle/>
          <a:p>
            <a:r>
              <a:rPr lang="en-US" dirty="0" smtClean="0"/>
              <a:t>Perspective from a Bank Secrecy Act Officer </a:t>
            </a:r>
            <a:endParaRPr lang="en-US" dirty="0"/>
          </a:p>
        </p:txBody>
      </p:sp>
      <p:sp>
        <p:nvSpPr>
          <p:cNvPr id="7" name="Text Placeholder 6"/>
          <p:cNvSpPr>
            <a:spLocks noGrp="1"/>
          </p:cNvSpPr>
          <p:nvPr>
            <p:ph type="body" sz="quarter" idx="11"/>
          </p:nvPr>
        </p:nvSpPr>
        <p:spPr/>
        <p:txBody>
          <a:bodyPr/>
          <a:lstStyle/>
          <a:p>
            <a:r>
              <a:rPr lang="en-US" dirty="0" smtClean="0"/>
              <a:t>James Cummans</a:t>
            </a:r>
          </a:p>
          <a:p>
            <a:r>
              <a:rPr lang="en-US" dirty="0" smtClean="0"/>
              <a:t>SVP, BSA Officer </a:t>
            </a:r>
          </a:p>
          <a:p>
            <a:r>
              <a:rPr lang="en-US" dirty="0" smtClean="0"/>
              <a:t>TCF National Bank</a:t>
            </a:r>
            <a:endParaRPr lang="en-US" dirty="0"/>
          </a:p>
        </p:txBody>
      </p:sp>
      <p:sp>
        <p:nvSpPr>
          <p:cNvPr id="2" name="Rectangle 1"/>
          <p:cNvSpPr/>
          <p:nvPr/>
        </p:nvSpPr>
        <p:spPr>
          <a:xfrm>
            <a:off x="7060741" y="5362274"/>
            <a:ext cx="1861901" cy="1241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6" dirty="0"/>
          </a:p>
        </p:txBody>
      </p:sp>
    </p:spTree>
    <p:custDataLst>
      <p:tags r:id="rId1"/>
    </p:custDataLst>
    <p:extLst>
      <p:ext uri="{BB962C8B-B14F-4D97-AF65-F5344CB8AC3E}">
        <p14:creationId xmlns:p14="http://schemas.microsoft.com/office/powerpoint/2010/main" val="33628748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757618"/>
          </a:xfrm>
        </p:spPr>
        <p:txBody>
          <a:bodyPr/>
          <a:lstStyle/>
          <a:p>
            <a:pPr eaLnBrk="1" hangingPunct="1">
              <a:defRPr/>
            </a:pPr>
            <a:r>
              <a:rPr lang="en-US" sz="3600" b="1" dirty="0">
                <a:latin typeface="Arial" panose="020B0604020202020204" pitchFamily="34" charset="0"/>
                <a:cs typeface="Arial" panose="020B0604020202020204" pitchFamily="34" charset="0"/>
              </a:rPr>
              <a:t>FinCEN </a:t>
            </a:r>
            <a:r>
              <a:rPr lang="en-US" sz="3600" b="1" dirty="0" smtClean="0">
                <a:latin typeface="Arial" panose="020B0604020202020204" pitchFamily="34" charset="0"/>
                <a:cs typeface="Arial" panose="020B0604020202020204" pitchFamily="34" charset="0"/>
              </a:rPr>
              <a:t>Guidance - February </a:t>
            </a:r>
            <a:r>
              <a:rPr lang="en-US" sz="3600" b="1" dirty="0">
                <a:latin typeface="Arial" panose="020B0604020202020204" pitchFamily="34" charset="0"/>
                <a:cs typeface="Arial" panose="020B0604020202020204" pitchFamily="34" charset="0"/>
              </a:rPr>
              <a:t>2014</a:t>
            </a:r>
          </a:p>
        </p:txBody>
      </p:sp>
      <p:sp>
        <p:nvSpPr>
          <p:cNvPr id="29698" name="Content Placeholder 1"/>
          <p:cNvSpPr>
            <a:spLocks noGrp="1"/>
          </p:cNvSpPr>
          <p:nvPr>
            <p:ph idx="1"/>
          </p:nvPr>
        </p:nvSpPr>
        <p:spPr>
          <a:xfrm>
            <a:off x="721248" y="1432085"/>
            <a:ext cx="7886700" cy="4351338"/>
          </a:xfrm>
        </p:spPr>
        <p:txBody>
          <a:bodyPr/>
          <a:lstStyle/>
          <a:p>
            <a:pPr marL="0" indent="0">
              <a:buNone/>
              <a:defRPr/>
            </a:pPr>
            <a:r>
              <a:rPr lang="en-US" altLang="en-US" sz="2382" dirty="0"/>
              <a:t>In assessing the risk of providing services to a marijuana-related business, a financial institution should conduct customer due diligence that includes:</a:t>
            </a:r>
          </a:p>
          <a:p>
            <a:pPr eaLnBrk="1" hangingPunct="1">
              <a:defRPr/>
            </a:pPr>
            <a:endParaRPr lang="en-US" altLang="en-US" sz="2382" dirty="0"/>
          </a:p>
          <a:p>
            <a:pPr eaLnBrk="1" hangingPunct="1">
              <a:defRPr/>
            </a:pPr>
            <a:r>
              <a:rPr lang="en-US" altLang="en-US" sz="2382" dirty="0"/>
              <a:t>(ii) reviewing the license application (and related documentation) submitted by the business for obtaining a state license to operate its marijuana-related business;</a:t>
            </a:r>
          </a:p>
          <a:p>
            <a:pPr eaLnBrk="1" hangingPunct="1">
              <a:defRPr/>
            </a:pPr>
            <a:r>
              <a:rPr lang="en-US" altLang="en-US" sz="2382" dirty="0"/>
              <a:t>(iii) requesting from state licensing and enforcement authorities available information about the business and related parties</a:t>
            </a:r>
          </a:p>
        </p:txBody>
      </p:sp>
    </p:spTree>
    <p:custDataLst>
      <p:tags r:id="rId1"/>
    </p:custDataLst>
    <p:extLst>
      <p:ext uri="{BB962C8B-B14F-4D97-AF65-F5344CB8AC3E}">
        <p14:creationId xmlns:p14="http://schemas.microsoft.com/office/powerpoint/2010/main" val="1152424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919664"/>
          </a:xfrm>
        </p:spPr>
        <p:txBody>
          <a:bodyPr/>
          <a:lstStyle/>
          <a:p>
            <a:pPr algn="l"/>
            <a:r>
              <a:rPr lang="en-US" sz="3600" b="1" dirty="0" smtClean="0">
                <a:latin typeface="Arial" panose="020B0604020202020204" pitchFamily="34" charset="0"/>
                <a:cs typeface="Arial" panose="020B0604020202020204" pitchFamily="34" charset="0"/>
              </a:rPr>
              <a:t>Useful Links and Resources</a:t>
            </a:r>
            <a:endParaRPr lang="en-US" sz="3600" b="1"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628650" y="1281616"/>
            <a:ext cx="7886700" cy="4351338"/>
          </a:xfrm>
        </p:spPr>
        <p:txBody>
          <a:bodyPr/>
          <a:lstStyle/>
          <a:p>
            <a:r>
              <a:rPr lang="en-US" sz="1400" dirty="0">
                <a:latin typeface="Arial" panose="020B0604020202020204" pitchFamily="34" charset="0"/>
                <a:cs typeface="Arial" panose="020B0604020202020204" pitchFamily="34" charset="0"/>
              </a:rPr>
              <a:t>The Investigative Project on Terrorism :  </a:t>
            </a:r>
            <a:r>
              <a:rPr lang="en-US" sz="1400" dirty="0">
                <a:latin typeface="Arial" panose="020B0604020202020204" pitchFamily="34" charset="0"/>
                <a:cs typeface="Arial" panose="020B0604020202020204" pitchFamily="34" charset="0"/>
                <a:hlinkClick r:id="rId3"/>
              </a:rPr>
              <a:t>http://www.investigativeproject.org</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Remarks from Jennifer Shaksy Calvery (Director, FinCEN):  </a:t>
            </a:r>
            <a:r>
              <a:rPr lang="en-US" sz="1400" dirty="0">
                <a:latin typeface="Arial" panose="020B0604020202020204" pitchFamily="34" charset="0"/>
                <a:cs typeface="Arial" panose="020B0604020202020204" pitchFamily="34" charset="0"/>
                <a:hlinkClick r:id="rId4"/>
              </a:rPr>
              <a:t>http://www.fincen.gov/news_room/speech/pdf/20150430.pdf</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FATF – Financing of the Terrorist Organization Islamic State in Iraq and the Levant (ISIL):   </a:t>
            </a:r>
            <a:r>
              <a:rPr lang="en-US" sz="1400" dirty="0">
                <a:latin typeface="Arial" panose="020B0604020202020204" pitchFamily="34" charset="0"/>
                <a:cs typeface="Arial" panose="020B0604020202020204" pitchFamily="34" charset="0"/>
                <a:hlinkClick r:id="rId5"/>
              </a:rPr>
              <a:t>http://www.fatf-gafi.org/media/fatf/documents/reports/Financing-of-the-terrorist-organisation-ISIL.pdf</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Department of Justice – Cole Memo: </a:t>
            </a:r>
            <a:r>
              <a:rPr lang="en-US" sz="1400" dirty="0">
                <a:latin typeface="Arial" panose="020B0604020202020204" pitchFamily="34" charset="0"/>
                <a:cs typeface="Arial" panose="020B0604020202020204" pitchFamily="34" charset="0"/>
                <a:hlinkClick r:id="rId6"/>
              </a:rPr>
              <a:t>http://www.justice.gov/sites/default/files/usao-wdwa/legacy/2014/02/14/DAG%20Memo%20-%20Guidance%20Regarding%20Marijuana%20Related%20Financial%20Crimes%202%2014%2014%20%282%29.pdf</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FinCEN 2014-G001: </a:t>
            </a:r>
            <a:r>
              <a:rPr lang="en-US" sz="1400" dirty="0">
                <a:latin typeface="Arial" panose="020B0604020202020204" pitchFamily="34" charset="0"/>
                <a:cs typeface="Arial" panose="020B0604020202020204" pitchFamily="34" charset="0"/>
                <a:hlinkClick r:id="rId7"/>
              </a:rPr>
              <a:t>http://www.fincen.gov/statutes_regs/guidance/pdf/FIN-2014-G001.pdf</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Legal Medical Marijuana States and DC – Procon.org: </a:t>
            </a:r>
            <a:r>
              <a:rPr lang="en-US" sz="1400" dirty="0">
                <a:latin typeface="Arial" panose="020B0604020202020204" pitchFamily="34" charset="0"/>
                <a:cs typeface="Arial" panose="020B0604020202020204" pitchFamily="34" charset="0"/>
                <a:hlinkClick r:id="rId8"/>
              </a:rPr>
              <a:t>http://medicalmarijuana.procon.org/view.resource.php?resourceID=000881</a:t>
            </a:r>
            <a:endParaRPr lang="en-US" sz="1400" dirty="0">
              <a:latin typeface="Arial" panose="020B0604020202020204" pitchFamily="34" charset="0"/>
              <a:cs typeface="Arial" panose="020B0604020202020204" pitchFamily="34" charset="0"/>
            </a:endParaRPr>
          </a:p>
          <a:p>
            <a:pPr marL="0" indent="0">
              <a:buNone/>
            </a:pPr>
            <a:endParaRPr lang="en-US" sz="1235" dirty="0"/>
          </a:p>
          <a:p>
            <a:pPr marL="0" indent="0">
              <a:buNone/>
            </a:pPr>
            <a:endParaRPr lang="en-US" sz="1235" dirty="0"/>
          </a:p>
        </p:txBody>
      </p:sp>
    </p:spTree>
    <p:custDataLst>
      <p:tags r:id="rId1"/>
    </p:custDataLst>
    <p:extLst>
      <p:ext uri="{BB962C8B-B14F-4D97-AF65-F5344CB8AC3E}">
        <p14:creationId xmlns:p14="http://schemas.microsoft.com/office/powerpoint/2010/main" val="5387794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00269" y="1677948"/>
            <a:ext cx="7772400" cy="2387600"/>
          </a:xfrm>
          <a:prstGeom prst="rect">
            <a:avLst/>
          </a:prstGeom>
        </p:spPr>
        <p:txBody>
          <a:bodyPr/>
          <a:lstStyle/>
          <a:p>
            <a:pPr algn="ctr"/>
            <a:r>
              <a:rPr lang="en-US" b="1" dirty="0" smtClean="0"/>
              <a:t>A Journey to ITLEAA</a:t>
            </a:r>
            <a:endParaRPr lang="en-US" b="1" dirty="0"/>
          </a:p>
        </p:txBody>
      </p:sp>
      <p:sp>
        <p:nvSpPr>
          <p:cNvPr id="3" name="Subtitle 2"/>
          <p:cNvSpPr>
            <a:spLocks noGrp="1"/>
          </p:cNvSpPr>
          <p:nvPr>
            <p:ph type="subTitle" idx="4294967295"/>
          </p:nvPr>
        </p:nvSpPr>
        <p:spPr>
          <a:xfrm>
            <a:off x="1365814" y="2678837"/>
            <a:ext cx="6858000" cy="1655762"/>
          </a:xfrm>
          <a:prstGeom prst="rect">
            <a:avLst/>
          </a:prstGeom>
        </p:spPr>
        <p:txBody>
          <a:bodyPr/>
          <a:lstStyle/>
          <a:p>
            <a:pPr marL="0" indent="0" algn="ctr">
              <a:buNone/>
            </a:pPr>
            <a:r>
              <a:rPr lang="en-US" dirty="0" smtClean="0"/>
              <a:t>Data collection from formation agents</a:t>
            </a:r>
          </a:p>
          <a:p>
            <a:pPr marL="0" indent="0" algn="ctr">
              <a:buNone/>
            </a:pPr>
            <a:endParaRPr lang="en-US" dirty="0"/>
          </a:p>
        </p:txBody>
      </p:sp>
      <p:sp>
        <p:nvSpPr>
          <p:cNvPr id="4" name="TextBox 3"/>
          <p:cNvSpPr txBox="1"/>
          <p:nvPr/>
        </p:nvSpPr>
        <p:spPr>
          <a:xfrm>
            <a:off x="2152891" y="4213185"/>
            <a:ext cx="5590572" cy="707886"/>
          </a:xfrm>
          <a:prstGeom prst="rect">
            <a:avLst/>
          </a:prstGeom>
          <a:noFill/>
        </p:spPr>
        <p:txBody>
          <a:bodyPr wrap="square" rtlCol="0">
            <a:spAutoFit/>
          </a:bodyPr>
          <a:lstStyle/>
          <a:p>
            <a:pPr algn="ctr"/>
            <a:r>
              <a:rPr lang="en-US" sz="2000" dirty="0" smtClean="0"/>
              <a:t>Bert Black, Legal Advisor</a:t>
            </a:r>
          </a:p>
          <a:p>
            <a:pPr algn="ctr"/>
            <a:r>
              <a:rPr lang="en-US" sz="2000" dirty="0" smtClean="0"/>
              <a:t>Office of Minnesota Secretary of State, Steve Simon</a:t>
            </a:r>
            <a:endParaRPr lang="en-US" sz="2000" dirty="0"/>
          </a:p>
        </p:txBody>
      </p:sp>
    </p:spTree>
    <p:extLst>
      <p:ext uri="{BB962C8B-B14F-4D97-AF65-F5344CB8AC3E}">
        <p14:creationId xmlns:p14="http://schemas.microsoft.com/office/powerpoint/2010/main" val="4219936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Premise of the  discussion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This is a non-banking discussion of the genesis of the issue of collecting beneficial ownership information.</a:t>
            </a:r>
          </a:p>
          <a:p>
            <a:r>
              <a:rPr lang="en-US" dirty="0" smtClean="0"/>
              <a:t>This issue goes back at least ten years</a:t>
            </a:r>
          </a:p>
          <a:p>
            <a:r>
              <a:rPr lang="en-US" dirty="0" smtClean="0"/>
              <a:t>It is an international issue</a:t>
            </a:r>
          </a:p>
          <a:p>
            <a:r>
              <a:rPr lang="en-US" dirty="0" smtClean="0"/>
              <a:t>Some of what is proposed is contradictory to traditional American business norms, which over the course of time, may have to change. </a:t>
            </a:r>
          </a:p>
          <a:p>
            <a:r>
              <a:rPr lang="en-US" dirty="0" smtClean="0"/>
              <a:t>No actual legislation has been passed to date</a:t>
            </a:r>
          </a:p>
          <a:p>
            <a:r>
              <a:rPr lang="en-US" dirty="0" smtClean="0"/>
              <a:t>The National Association of Secretaries of State is supportive of giving federal law enforcement the tools they need to fight corruption and international financial crimes, but opposes ITLEAA. </a:t>
            </a:r>
          </a:p>
          <a:p>
            <a:endParaRPr lang="en-US" dirty="0" smtClean="0"/>
          </a:p>
          <a:p>
            <a:endParaRPr lang="en-US" dirty="0"/>
          </a:p>
        </p:txBody>
      </p:sp>
    </p:spTree>
    <p:extLst>
      <p:ext uri="{BB962C8B-B14F-4D97-AF65-F5344CB8AC3E}">
        <p14:creationId xmlns:p14="http://schemas.microsoft.com/office/powerpoint/2010/main" val="16212120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Why was ITLEAA proposed	</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FATF – among other things, the third Mutual Evaluation Response</a:t>
            </a:r>
          </a:p>
          <a:p>
            <a:pPr lvl="1"/>
            <a:r>
              <a:rPr lang="en-US" dirty="0" smtClean="0"/>
              <a:t>FATF (Financial Action Task Force) is an international body and so may have priorities that reflect a broader or different perspective than traditional American business values.</a:t>
            </a:r>
          </a:p>
          <a:p>
            <a:pPr lvl="1"/>
            <a:r>
              <a:rPr lang="en-US" dirty="0" smtClean="0"/>
              <a:t>This MER declared the United States to be out of compliance with FATF recommendation 33 (now renumbered as 24). This is being reviewed this month and a new document may be ready by the close of this year. </a:t>
            </a:r>
          </a:p>
          <a:p>
            <a:pPr lvl="1"/>
            <a:r>
              <a:rPr lang="en-US" dirty="0" smtClean="0"/>
              <a:t>FATF has also clarified the recommendation to allow for alternate methods not involving data collection at the time of formation. </a:t>
            </a:r>
          </a:p>
          <a:p>
            <a:r>
              <a:rPr lang="en-US" dirty="0" smtClean="0"/>
              <a:t>Law Enforcement’s General Desire for more information.</a:t>
            </a:r>
          </a:p>
          <a:p>
            <a:r>
              <a:rPr lang="en-US" dirty="0" smtClean="0"/>
              <a:t>Anti-terror Climate at the time</a:t>
            </a:r>
            <a:endParaRPr lang="en-US" dirty="0"/>
          </a:p>
        </p:txBody>
      </p:sp>
    </p:spTree>
    <p:extLst>
      <p:ext uri="{BB962C8B-B14F-4D97-AF65-F5344CB8AC3E}">
        <p14:creationId xmlns:p14="http://schemas.microsoft.com/office/powerpoint/2010/main" val="4200573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FATF 2006</a:t>
            </a:r>
            <a:r>
              <a:rPr lang="en-US" dirty="0" smtClean="0"/>
              <a:t>	</a:t>
            </a:r>
            <a:endParaRPr lang="en-US" dirty="0"/>
          </a:p>
        </p:txBody>
      </p:sp>
      <p:sp>
        <p:nvSpPr>
          <p:cNvPr id="3" name="Content Placeholder 2"/>
          <p:cNvSpPr>
            <a:spLocks noGrp="1"/>
          </p:cNvSpPr>
          <p:nvPr>
            <p:ph idx="1"/>
          </p:nvPr>
        </p:nvSpPr>
        <p:spPr>
          <a:xfrm>
            <a:off x="628650" y="1270040"/>
            <a:ext cx="7886700" cy="4351338"/>
          </a:xfrm>
        </p:spPr>
        <p:txBody>
          <a:bodyPr>
            <a:normAutofit fontScale="85000" lnSpcReduction="20000"/>
          </a:bodyPr>
          <a:lstStyle/>
          <a:p>
            <a:r>
              <a:rPr lang="en-US" dirty="0" smtClean="0"/>
              <a:t>Third Mutual Evaluation on Anti-Money-Laundering and the Financing of Terrorism: </a:t>
            </a:r>
            <a:r>
              <a:rPr lang="en-US" u="sng" dirty="0" smtClean="0"/>
              <a:t>http://www.google.com/url?sa=t&amp;rct=j&amp;q=&amp;esrc=s&amp;source=web&amp;cd=1&amp;cad=rja&amp;uact=8&amp;ved=0ahUKEwiH5qyq5vbPAhWsy4MKHX2nDqgQFggcMAA&amp;url=http%3A%2F%2Fwww.fatf-gafi.org%2Fdocuments%2Fdocuments%2Fmutualevaluationoftheunitedstates.html&amp;usg=AFQjCNFKXXEWZWd0ht60ch8BRx1fRYhTZw</a:t>
            </a:r>
          </a:p>
          <a:p>
            <a:endParaRPr lang="en-US" u="sng" dirty="0"/>
          </a:p>
          <a:p>
            <a:r>
              <a:rPr lang="en-US" dirty="0" smtClean="0"/>
              <a:t>This document also advocates for bringing formation agents under the BSA.</a:t>
            </a:r>
          </a:p>
          <a:p>
            <a:r>
              <a:rPr lang="en-US" dirty="0" smtClean="0"/>
              <a:t>First carve-out: Publicly traded companies. Other regulated groups have since been excluded.</a:t>
            </a:r>
            <a:endParaRPr lang="en-US" dirty="0"/>
          </a:p>
        </p:txBody>
      </p:sp>
    </p:spTree>
    <p:extLst>
      <p:ext uri="{BB962C8B-B14F-4D97-AF65-F5344CB8AC3E}">
        <p14:creationId xmlns:p14="http://schemas.microsoft.com/office/powerpoint/2010/main" val="1710404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815" y="365127"/>
            <a:ext cx="8426369" cy="792342"/>
          </a:xfrm>
        </p:spPr>
        <p:txBody>
          <a:bodyPr/>
          <a:lstStyle/>
          <a:p>
            <a:r>
              <a:rPr lang="en-US" sz="3600" b="1" dirty="0" smtClean="0"/>
              <a:t>Permanent Subcommittee on Investigations</a:t>
            </a:r>
            <a:r>
              <a:rPr lang="en-US" b="1" dirty="0" smtClean="0"/>
              <a:t>	</a:t>
            </a:r>
            <a:endParaRPr lang="en-US" b="1" dirty="0"/>
          </a:p>
        </p:txBody>
      </p:sp>
      <p:sp>
        <p:nvSpPr>
          <p:cNvPr id="3" name="Content Placeholder 2"/>
          <p:cNvSpPr>
            <a:spLocks noGrp="1"/>
          </p:cNvSpPr>
          <p:nvPr>
            <p:ph idx="1"/>
          </p:nvPr>
        </p:nvSpPr>
        <p:spPr>
          <a:xfrm>
            <a:off x="628649" y="1003822"/>
            <a:ext cx="7886700" cy="4351338"/>
          </a:xfrm>
        </p:spPr>
        <p:txBody>
          <a:bodyPr/>
          <a:lstStyle/>
          <a:p>
            <a:r>
              <a:rPr lang="en-US" sz="2600" dirty="0" smtClean="0"/>
              <a:t>Coleman, Levin, Obama are interested in this topic in 2006.</a:t>
            </a:r>
          </a:p>
          <a:p>
            <a:r>
              <a:rPr lang="en-US" sz="2600" dirty="0" smtClean="0"/>
              <a:t>Sen. Carl Levin (D-</a:t>
            </a:r>
            <a:r>
              <a:rPr lang="en-US" sz="2600" dirty="0" err="1" smtClean="0"/>
              <a:t>Mich</a:t>
            </a:r>
            <a:r>
              <a:rPr lang="en-US" sz="2600" dirty="0" smtClean="0"/>
              <a:t>) introduces S. 2956, the Incorporation transparency and Law Enforcement Assistance Act in 2008. Co sponsored by Coleman and Obama.</a:t>
            </a:r>
          </a:p>
          <a:p>
            <a:r>
              <a:rPr lang="en-US" sz="2600" dirty="0" smtClean="0"/>
              <a:t>American Bar Association, National Conference of State Legislators, National Conference of Commissioners on Uniform Laws and National Association of Secretaries of State all take positions in opposition to S. 2956. All are still opposed to the successors to S.2956 that have been introduced in each subsequent Congress. U.S. Chamber of Commerce also opposed at this time.</a:t>
            </a:r>
          </a:p>
          <a:p>
            <a:pPr lvl="1"/>
            <a:endParaRPr lang="en-US" dirty="0"/>
          </a:p>
        </p:txBody>
      </p:sp>
    </p:spTree>
    <p:extLst>
      <p:ext uri="{BB962C8B-B14F-4D97-AF65-F5344CB8AC3E}">
        <p14:creationId xmlns:p14="http://schemas.microsoft.com/office/powerpoint/2010/main" val="922203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S.2956 required:</a:t>
            </a:r>
            <a:endParaRPr lang="en-US" b="1" dirty="0"/>
          </a:p>
        </p:txBody>
      </p:sp>
      <p:sp>
        <p:nvSpPr>
          <p:cNvPr id="3" name="Content Placeholder 2"/>
          <p:cNvSpPr>
            <a:spLocks noGrp="1"/>
          </p:cNvSpPr>
          <p:nvPr>
            <p:ph idx="1"/>
          </p:nvPr>
        </p:nvSpPr>
        <p:spPr>
          <a:xfrm>
            <a:off x="628650" y="1339489"/>
            <a:ext cx="7886700" cy="4351338"/>
          </a:xfrm>
        </p:spPr>
        <p:txBody>
          <a:bodyPr>
            <a:normAutofit fontScale="77500" lnSpcReduction="20000"/>
          </a:bodyPr>
          <a:lstStyle/>
          <a:p>
            <a:r>
              <a:rPr lang="en-US" dirty="0" smtClean="0"/>
              <a:t>States must, at the time of formation, collect the names and addresses of beneficial owners.</a:t>
            </a:r>
          </a:p>
          <a:p>
            <a:r>
              <a:rPr lang="en-US" dirty="0" smtClean="0"/>
              <a:t>Beneficial owner defined as: </a:t>
            </a:r>
            <a:r>
              <a:rPr lang="en-US" dirty="0" smtClean="0">
                <a:effectLst/>
              </a:rPr>
              <a:t>an individual who has a level of control over, or entitlement to, the funds or assets of a corporation or limited liability company that, as a practical matter, enables the individual, directly or indirectly, to control, manage, or direct the corporation or limited liability company. </a:t>
            </a:r>
          </a:p>
          <a:p>
            <a:r>
              <a:rPr lang="en-US" dirty="0" smtClean="0"/>
              <a:t>Annual updating was required.</a:t>
            </a:r>
          </a:p>
          <a:p>
            <a:r>
              <a:rPr lang="en-US" dirty="0" smtClean="0"/>
              <a:t>Access was allowed via:</a:t>
            </a:r>
            <a:endParaRPr lang="en-US" dirty="0" smtClean="0">
              <a:effectLst/>
            </a:endParaRPr>
          </a:p>
          <a:p>
            <a:r>
              <a:rPr lang="en-US" dirty="0" smtClean="0">
                <a:effectLst/>
              </a:rPr>
              <a:t>(</a:t>
            </a:r>
            <a:r>
              <a:rPr lang="en-US" dirty="0" err="1" smtClean="0">
                <a:effectLst/>
              </a:rPr>
              <a:t>i</a:t>
            </a:r>
            <a:r>
              <a:rPr lang="en-US" dirty="0" smtClean="0">
                <a:effectLst/>
              </a:rPr>
              <a:t>) a civil or criminal subpoena or summons from a State agency, Federal agency, or congressional committee or subcommittee requesting such information; or </a:t>
            </a:r>
          </a:p>
          <a:p>
            <a:r>
              <a:rPr lang="en-US" dirty="0" smtClean="0">
                <a:effectLst/>
              </a:rPr>
              <a:t>(ii) a written request made by a Federal agency on behalf of another country under an international treaty, agreement, or convention, or section 1782 of title 28, United States Code. </a:t>
            </a:r>
          </a:p>
          <a:p>
            <a:endParaRPr lang="en-US" dirty="0"/>
          </a:p>
        </p:txBody>
      </p:sp>
    </p:spTree>
    <p:extLst>
      <p:ext uri="{BB962C8B-B14F-4D97-AF65-F5344CB8AC3E}">
        <p14:creationId xmlns:p14="http://schemas.microsoft.com/office/powerpoint/2010/main" val="448303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Opposition</a:t>
            </a:r>
            <a:endParaRPr lang="en-US" b="1" dirty="0"/>
          </a:p>
        </p:txBody>
      </p:sp>
      <p:sp>
        <p:nvSpPr>
          <p:cNvPr id="3" name="Content Placeholder 2"/>
          <p:cNvSpPr>
            <a:spLocks noGrp="1"/>
          </p:cNvSpPr>
          <p:nvPr>
            <p:ph idx="1"/>
          </p:nvPr>
        </p:nvSpPr>
        <p:spPr>
          <a:xfrm>
            <a:off x="628650" y="1385787"/>
            <a:ext cx="7886700" cy="4351338"/>
          </a:xfrm>
        </p:spPr>
        <p:txBody>
          <a:bodyPr>
            <a:normAutofit fontScale="77500" lnSpcReduction="20000"/>
          </a:bodyPr>
          <a:lstStyle/>
          <a:p>
            <a:r>
              <a:rPr lang="en-US" dirty="0" smtClean="0"/>
              <a:t>Why were these various groups opposed to the structure proposed by S. 2956?</a:t>
            </a:r>
          </a:p>
          <a:p>
            <a:endParaRPr lang="en-US" dirty="0"/>
          </a:p>
          <a:p>
            <a:pPr lvl="1"/>
            <a:r>
              <a:rPr lang="en-US" dirty="0" smtClean="0"/>
              <a:t>Imprecise definition of beneficial owner</a:t>
            </a:r>
          </a:p>
          <a:p>
            <a:pPr lvl="1"/>
            <a:r>
              <a:rPr lang="en-US" dirty="0" smtClean="0"/>
              <a:t>Data already available through other existing vehicles</a:t>
            </a:r>
          </a:p>
          <a:p>
            <a:pPr lvl="1"/>
            <a:r>
              <a:rPr lang="en-US" dirty="0" smtClean="0"/>
              <a:t>Burdens on the private sector</a:t>
            </a:r>
          </a:p>
          <a:p>
            <a:pPr lvl="1"/>
            <a:r>
              <a:rPr lang="en-US" dirty="0" smtClean="0"/>
              <a:t>Treatment of lawyers and accountants as formation agents</a:t>
            </a:r>
          </a:p>
          <a:p>
            <a:pPr lvl="1"/>
            <a:r>
              <a:rPr lang="en-US" dirty="0" smtClean="0"/>
              <a:t>Extra filing work for states without any specifically dedicated funding </a:t>
            </a:r>
          </a:p>
          <a:p>
            <a:pPr lvl="1"/>
            <a:r>
              <a:rPr lang="en-US" dirty="0" smtClean="0"/>
              <a:t>Data issues – private data held by government is like kryptonite</a:t>
            </a:r>
          </a:p>
          <a:p>
            <a:pPr lvl="1"/>
            <a:r>
              <a:rPr lang="en-US" dirty="0" smtClean="0"/>
              <a:t>Federal intrusion into the business formation process, which is regarded as an area of state law.</a:t>
            </a:r>
          </a:p>
          <a:p>
            <a:pPr lvl="1"/>
            <a:r>
              <a:rPr lang="en-US" dirty="0" smtClean="0"/>
              <a:t>General premise that in America, private business is private</a:t>
            </a:r>
          </a:p>
          <a:p>
            <a:endParaRPr lang="en-US" dirty="0" smtClean="0"/>
          </a:p>
          <a:p>
            <a:r>
              <a:rPr lang="en-US" dirty="0" smtClean="0"/>
              <a:t>The same issues are still somewhat in play.</a:t>
            </a:r>
            <a:endParaRPr lang="en-US" dirty="0"/>
          </a:p>
        </p:txBody>
      </p:sp>
    </p:spTree>
    <p:extLst>
      <p:ext uri="{BB962C8B-B14F-4D97-AF65-F5344CB8AC3E}">
        <p14:creationId xmlns:p14="http://schemas.microsoft.com/office/powerpoint/2010/main" val="7737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NCCUSL Uniform Act</a:t>
            </a:r>
            <a:r>
              <a:rPr lang="en-US" dirty="0" smtClean="0"/>
              <a:t>	</a:t>
            </a:r>
            <a:endParaRPr lang="en-US" dirty="0"/>
          </a:p>
        </p:txBody>
      </p:sp>
      <p:sp>
        <p:nvSpPr>
          <p:cNvPr id="3" name="Content Placeholder 2"/>
          <p:cNvSpPr>
            <a:spLocks noGrp="1"/>
          </p:cNvSpPr>
          <p:nvPr>
            <p:ph idx="1"/>
          </p:nvPr>
        </p:nvSpPr>
        <p:spPr>
          <a:xfrm>
            <a:off x="628650" y="1443660"/>
            <a:ext cx="7886700" cy="4351338"/>
          </a:xfrm>
        </p:spPr>
        <p:txBody>
          <a:bodyPr>
            <a:normAutofit fontScale="85000" lnSpcReduction="10000"/>
          </a:bodyPr>
          <a:lstStyle/>
          <a:p>
            <a:r>
              <a:rPr lang="en-US" dirty="0" smtClean="0"/>
              <a:t>As an additional response to S. 2956, NASS and others requested that NCCUSL review the situation and suggest a uniform act alternative.</a:t>
            </a:r>
          </a:p>
          <a:p>
            <a:r>
              <a:rPr lang="en-US" dirty="0" smtClean="0"/>
              <a:t>In 2009, NCCUSL approved the Uniform Law Enforcement Access to Entity Information Act (ULEAEIA).</a:t>
            </a:r>
          </a:p>
          <a:p>
            <a:r>
              <a:rPr lang="en-US" dirty="0" smtClean="0"/>
              <a:t>See: </a:t>
            </a:r>
            <a:r>
              <a:rPr lang="en-US" u="sng" dirty="0" smtClean="0"/>
              <a:t>http://www.uniformlaws.org/Narrative.aspx?title=Why States Should Adopt ULEAEIA, </a:t>
            </a:r>
            <a:r>
              <a:rPr lang="en-US" dirty="0" smtClean="0"/>
              <a:t>and </a:t>
            </a:r>
            <a:r>
              <a:rPr lang="en-US" u="sng" dirty="0" smtClean="0"/>
              <a:t>http://www.uniformlaws.org/shared/docs/law%20enforcement%20access%20to%20entity%20information/uleateia_final_09.pdf</a:t>
            </a:r>
          </a:p>
          <a:p>
            <a:r>
              <a:rPr lang="en-US" dirty="0" smtClean="0"/>
              <a:t>Harry Haynsworth, former Dean of this law school, chaired the ULC drafting committee.</a:t>
            </a:r>
          </a:p>
          <a:p>
            <a:endParaRPr lang="en-US" dirty="0"/>
          </a:p>
        </p:txBody>
      </p:sp>
    </p:spTree>
    <p:extLst>
      <p:ext uri="{BB962C8B-B14F-4D97-AF65-F5344CB8AC3E}">
        <p14:creationId xmlns:p14="http://schemas.microsoft.com/office/powerpoint/2010/main" val="3312566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4859338"/>
            <a:ext cx="8418513" cy="401637"/>
          </a:xfrm>
        </p:spPr>
        <p:txBody>
          <a:bodyPr/>
          <a:lstStyle/>
          <a:p>
            <a:pPr algn="ctr"/>
            <a:r>
              <a:rPr lang="en-US" dirty="0" smtClean="0"/>
              <a:t>Customer Due Diligence Ruling </a:t>
            </a:r>
            <a:endParaRPr lang="en-US" dirty="0"/>
          </a:p>
        </p:txBody>
      </p:sp>
      <p:sp>
        <p:nvSpPr>
          <p:cNvPr id="8" name="Rectangle 7"/>
          <p:cNvSpPr/>
          <p:nvPr/>
        </p:nvSpPr>
        <p:spPr>
          <a:xfrm>
            <a:off x="0" y="243068"/>
            <a:ext cx="9143999" cy="4521032"/>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6" dirty="0"/>
          </a:p>
        </p:txBody>
      </p:sp>
      <p:pic>
        <p:nvPicPr>
          <p:cNvPr id="1026" name="Picture 2" descr="Image result for justice syste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1260" y="1802747"/>
            <a:ext cx="5101478" cy="213472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18132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7618"/>
          </a:xfrm>
        </p:spPr>
        <p:txBody>
          <a:bodyPr/>
          <a:lstStyle/>
          <a:p>
            <a:pPr algn="ctr"/>
            <a:r>
              <a:rPr lang="en-US" b="1" dirty="0" smtClean="0"/>
              <a:t>ULEAEIA</a:t>
            </a:r>
            <a:endParaRPr lang="en-US" b="1" dirty="0"/>
          </a:p>
        </p:txBody>
      </p:sp>
      <p:sp>
        <p:nvSpPr>
          <p:cNvPr id="3" name="Content Placeholder 2"/>
          <p:cNvSpPr>
            <a:spLocks noGrp="1"/>
          </p:cNvSpPr>
          <p:nvPr>
            <p:ph idx="1"/>
          </p:nvPr>
        </p:nvSpPr>
        <p:spPr>
          <a:xfrm>
            <a:off x="732822" y="1000648"/>
            <a:ext cx="7886700" cy="5145509"/>
          </a:xfrm>
        </p:spPr>
        <p:txBody>
          <a:bodyPr>
            <a:normAutofit fontScale="25000" lnSpcReduction="20000"/>
          </a:bodyPr>
          <a:lstStyle/>
          <a:p>
            <a:r>
              <a:rPr lang="en-US" sz="8800" dirty="0" smtClean="0"/>
              <a:t>Provides that entities that are smaller than 50 owners need not provide the ownership information to the state</a:t>
            </a:r>
          </a:p>
          <a:p>
            <a:r>
              <a:rPr lang="en-US" sz="8800" dirty="0" smtClean="0"/>
              <a:t>Allows them to designate:</a:t>
            </a:r>
          </a:p>
          <a:p>
            <a:pPr lvl="1"/>
            <a:r>
              <a:rPr lang="en-US" sz="8800" dirty="0" smtClean="0"/>
              <a:t>a responsible individual (associated with the company); and </a:t>
            </a:r>
          </a:p>
          <a:p>
            <a:pPr lvl="1"/>
            <a:r>
              <a:rPr lang="en-US" sz="8800" dirty="0" smtClean="0"/>
              <a:t>a record contact, (not necessarily part of the company – could be a service company/vendor) who will provide ownership information when presented with an “appropriate request” </a:t>
            </a:r>
          </a:p>
          <a:p>
            <a:r>
              <a:rPr lang="en-US" sz="8800" dirty="0" smtClean="0"/>
              <a:t>Provides penalties for noncompliance, both generally and to a specific appropriate request</a:t>
            </a:r>
          </a:p>
          <a:p>
            <a:r>
              <a:rPr lang="en-US" sz="8800" dirty="0" smtClean="0"/>
              <a:t>More carve-outs: (</a:t>
            </a:r>
            <a:r>
              <a:rPr lang="en-US" sz="8800" dirty="0" err="1" smtClean="0"/>
              <a:t>i</a:t>
            </a:r>
            <a:r>
              <a:rPr lang="en-US" sz="8800" dirty="0" smtClean="0"/>
              <a:t>) highly regulated business entities such as depository institutions, insurance companies, public utilities, securities and commodity brokers or dealers, and registered investment companies and investment advisors; (ii) a majority owned subsidiary of one of those highly regulated entities; (iii) entities in which an entity with more than 50 interest holders holds more than 25% of the outstanding interests; and (iv) tax exempt entities that have filed a current Form 990 or 990-EZ with the Internal Revenue Service.</a:t>
            </a:r>
          </a:p>
          <a:p>
            <a:r>
              <a:rPr lang="en-US" sz="8800" dirty="0" smtClean="0"/>
              <a:t>No jurisdiction has enacted this Uniform Law.</a:t>
            </a:r>
          </a:p>
          <a:p>
            <a:pPr lvl="1"/>
            <a:endParaRPr lang="en-US" dirty="0"/>
          </a:p>
        </p:txBody>
      </p:sp>
    </p:spTree>
    <p:extLst>
      <p:ext uri="{BB962C8B-B14F-4D97-AF65-F5344CB8AC3E}">
        <p14:creationId xmlns:p14="http://schemas.microsoft.com/office/powerpoint/2010/main" val="2363669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Later Bills</a:t>
            </a:r>
            <a:r>
              <a:rPr lang="en-US" dirty="0" smtClean="0"/>
              <a:t>	</a:t>
            </a:r>
            <a:endParaRPr lang="en-US" dirty="0"/>
          </a:p>
        </p:txBody>
      </p:sp>
      <p:sp>
        <p:nvSpPr>
          <p:cNvPr id="3" name="Content Placeholder 2"/>
          <p:cNvSpPr>
            <a:spLocks noGrp="1"/>
          </p:cNvSpPr>
          <p:nvPr>
            <p:ph idx="1"/>
          </p:nvPr>
        </p:nvSpPr>
        <p:spPr>
          <a:xfrm>
            <a:off x="732822" y="1420511"/>
            <a:ext cx="7886700" cy="4351338"/>
          </a:xfrm>
        </p:spPr>
        <p:txBody>
          <a:bodyPr>
            <a:normAutofit fontScale="92500" lnSpcReduction="20000"/>
          </a:bodyPr>
          <a:lstStyle/>
          <a:p>
            <a:r>
              <a:rPr lang="en-US" dirty="0" smtClean="0"/>
              <a:t>Bills similar to the original draft have been introduced in each subsequent session.</a:t>
            </a:r>
          </a:p>
          <a:p>
            <a:r>
              <a:rPr lang="en-US" dirty="0" smtClean="0"/>
              <a:t>Most recently, in the current Congress, H.R. 4450 and S. 2489 have been introduced by Reps. Carolyn Mahoney and Peter King, and Senators Whitehouse,  Grassley, Feinstein and Blumenthal. These are the latest versions of ITLEAA.</a:t>
            </a:r>
          </a:p>
          <a:p>
            <a:r>
              <a:rPr lang="en-US" dirty="0" smtClean="0"/>
              <a:t>Also introduced is S. 3268, Closing Loopholes Against Money-Laundering Procedures (CLAMP), which has been introduced by Sen. Carper. This legislation would allow Treasury to disclose the information provided on the SS-4 (EIN) application of all organizations other than tax-exempt organizations to law enforcement.</a:t>
            </a:r>
          </a:p>
          <a:p>
            <a:endParaRPr lang="en-US" dirty="0"/>
          </a:p>
          <a:p>
            <a:endParaRPr lang="en-US" dirty="0"/>
          </a:p>
        </p:txBody>
      </p:sp>
    </p:spTree>
    <p:extLst>
      <p:ext uri="{BB962C8B-B14F-4D97-AF65-F5344CB8AC3E}">
        <p14:creationId xmlns:p14="http://schemas.microsoft.com/office/powerpoint/2010/main" val="2685718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Current Features</a:t>
            </a:r>
            <a:r>
              <a:rPr lang="en-US" dirty="0" smtClean="0"/>
              <a:t>	</a:t>
            </a:r>
            <a:endParaRPr lang="en-US" dirty="0"/>
          </a:p>
        </p:txBody>
      </p:sp>
      <p:sp>
        <p:nvSpPr>
          <p:cNvPr id="3" name="Content Placeholder 2"/>
          <p:cNvSpPr>
            <a:spLocks noGrp="1"/>
          </p:cNvSpPr>
          <p:nvPr>
            <p:ph idx="1"/>
          </p:nvPr>
        </p:nvSpPr>
        <p:spPr>
          <a:xfrm>
            <a:off x="628650" y="1327914"/>
            <a:ext cx="7886700" cy="4351338"/>
          </a:xfrm>
        </p:spPr>
        <p:txBody>
          <a:bodyPr>
            <a:normAutofit fontScale="92500" lnSpcReduction="20000"/>
          </a:bodyPr>
          <a:lstStyle/>
          <a:p>
            <a:r>
              <a:rPr lang="en-US" dirty="0" smtClean="0"/>
              <a:t>H.R. 4450 provides that if a state does not comply, the information is to be reported to Treasury.</a:t>
            </a:r>
          </a:p>
          <a:p>
            <a:r>
              <a:rPr lang="en-US" dirty="0" smtClean="0"/>
              <a:t>S. 2489 requires that if a state has received certain funding it must comply.</a:t>
            </a:r>
          </a:p>
          <a:p>
            <a:r>
              <a:rPr lang="en-US" dirty="0" smtClean="0"/>
              <a:t>A state may establish a process to license formation agents who may hold this information if the business wishes to avoid filing with the state.</a:t>
            </a:r>
          </a:p>
          <a:p>
            <a:r>
              <a:rPr lang="en-US" dirty="0" smtClean="0"/>
              <a:t>The beneficial owner information must be made available to state and federal law enforcement or a congressional committee, or upon request of FINCEN or a federal agency on behalf of another nation.</a:t>
            </a:r>
          </a:p>
          <a:p>
            <a:r>
              <a:rPr lang="en-US" dirty="0" smtClean="0"/>
              <a:t>Changes in beneficial ownership must be updated promptly. </a:t>
            </a:r>
            <a:endParaRPr lang="en-US" dirty="0"/>
          </a:p>
        </p:txBody>
      </p:sp>
    </p:spTree>
    <p:extLst>
      <p:ext uri="{BB962C8B-B14F-4D97-AF65-F5344CB8AC3E}">
        <p14:creationId xmlns:p14="http://schemas.microsoft.com/office/powerpoint/2010/main" val="29410490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Current Features</a:t>
            </a:r>
            <a:endParaRPr lang="en-US" b="1" dirty="0"/>
          </a:p>
        </p:txBody>
      </p:sp>
      <p:sp>
        <p:nvSpPr>
          <p:cNvPr id="3" name="Content Placeholder 2"/>
          <p:cNvSpPr>
            <a:spLocks noGrp="1"/>
          </p:cNvSpPr>
          <p:nvPr>
            <p:ph idx="1"/>
          </p:nvPr>
        </p:nvSpPr>
        <p:spPr>
          <a:xfrm>
            <a:off x="628650" y="1120503"/>
            <a:ext cx="8133385" cy="4990929"/>
          </a:xfrm>
        </p:spPr>
        <p:txBody>
          <a:bodyPr/>
          <a:lstStyle/>
          <a:p>
            <a:r>
              <a:rPr lang="en-US" sz="2600" dirty="0" smtClean="0"/>
              <a:t>A state may determine that this information is publicly available.</a:t>
            </a:r>
          </a:p>
          <a:p>
            <a:r>
              <a:rPr lang="en-US" sz="2600" dirty="0" smtClean="0"/>
              <a:t>The following are exempt: Publicly-traded companies; companies established by governments; banks, credit unions, bank holding companies; broker-dealers; an exchange or clearing agency; investment companies and investment advisors; insurance companies; public accounting firms; registered commodity entities or futures commission merchants; public utilities; exempt organizations; businesses that employ more than 20 FTEs, have revenues in excess of $5,000,000 on which they file income tax and have physical operations in the United States. </a:t>
            </a:r>
          </a:p>
          <a:p>
            <a:endParaRPr lang="en-US" dirty="0"/>
          </a:p>
        </p:txBody>
      </p:sp>
    </p:spTree>
    <p:extLst>
      <p:ext uri="{BB962C8B-B14F-4D97-AF65-F5344CB8AC3E}">
        <p14:creationId xmlns:p14="http://schemas.microsoft.com/office/powerpoint/2010/main" val="23652179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Stay Tuned</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ClearingHouse</a:t>
            </a:r>
            <a:r>
              <a:rPr lang="en-US" dirty="0" smtClean="0"/>
              <a:t> Association now in favor of ITLEAA.</a:t>
            </a:r>
          </a:p>
          <a:p>
            <a:r>
              <a:rPr lang="en-US" dirty="0" smtClean="0"/>
              <a:t>It appears that these bills are still in discussion and may be reintroduced in the next Congress either in the current form or perhaps with additional or different provisions, or even a reworking of the entire concept.</a:t>
            </a:r>
          </a:p>
          <a:p>
            <a:r>
              <a:rPr lang="en-US" dirty="0" smtClean="0"/>
              <a:t>FATF document will also have an impact.</a:t>
            </a:r>
          </a:p>
          <a:p>
            <a:endParaRPr lang="en-US" dirty="0"/>
          </a:p>
        </p:txBody>
      </p:sp>
    </p:spTree>
    <p:extLst>
      <p:ext uri="{BB962C8B-B14F-4D97-AF65-F5344CB8AC3E}">
        <p14:creationId xmlns:p14="http://schemas.microsoft.com/office/powerpoint/2010/main" val="2610714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5045"/>
            <a:ext cx="7886700" cy="1325563"/>
          </a:xfrm>
        </p:spPr>
        <p:txBody>
          <a:bodyPr/>
          <a:lstStyle/>
          <a:p>
            <a:r>
              <a:rPr lang="en-US" sz="3200" b="1" dirty="0" smtClean="0">
                <a:latin typeface="Arial" panose="020B0604020202020204" pitchFamily="34" charset="0"/>
                <a:cs typeface="Arial" panose="020B0604020202020204" pitchFamily="34" charset="0"/>
              </a:rPr>
              <a:t>Board Governance:  Emerging New Legal and Regulatory Expectations for Bank Directors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5894" y="2323336"/>
            <a:ext cx="7369456" cy="2630628"/>
          </a:xfrm>
        </p:spPr>
        <p:txBody>
          <a:bodyPr/>
          <a:lstStyle/>
          <a:p>
            <a:r>
              <a:rPr lang="en-US" dirty="0" smtClean="0">
                <a:latin typeface="Arial" panose="020B0604020202020204" pitchFamily="34" charset="0"/>
                <a:cs typeface="Arial" panose="020B0604020202020204" pitchFamily="34" charset="0"/>
              </a:rPr>
              <a:t>Jim </a:t>
            </a:r>
            <a:r>
              <a:rPr lang="en-US" dirty="0" err="1" smtClean="0">
                <a:latin typeface="Arial" panose="020B0604020202020204" pitchFamily="34" charset="0"/>
                <a:cs typeface="Arial" panose="020B0604020202020204" pitchFamily="34" charset="0"/>
              </a:rPr>
              <a:t>Chosy</a:t>
            </a:r>
            <a:r>
              <a:rPr lang="en-US" dirty="0" smtClean="0">
                <a:latin typeface="Arial" panose="020B0604020202020204" pitchFamily="34" charset="0"/>
                <a:cs typeface="Arial" panose="020B0604020202020204" pitchFamily="34" charset="0"/>
              </a:rPr>
              <a:t>, Executive Vice President and General Counsel, U.S. Bancorp</a:t>
            </a:r>
          </a:p>
          <a:p>
            <a:r>
              <a:rPr lang="en-US" dirty="0" smtClean="0">
                <a:latin typeface="Arial" panose="020B0604020202020204" pitchFamily="34" charset="0"/>
                <a:cs typeface="Arial" panose="020B0604020202020204" pitchFamily="34" charset="0"/>
              </a:rPr>
              <a:t>Karen Grandstrand, Partner, </a:t>
            </a:r>
            <a:r>
              <a:rPr lang="en-US" dirty="0" err="1" smtClean="0">
                <a:latin typeface="Arial" panose="020B0604020202020204" pitchFamily="34" charset="0"/>
                <a:cs typeface="Arial" panose="020B0604020202020204" pitchFamily="34" charset="0"/>
              </a:rPr>
              <a:t>Fredrikson</a:t>
            </a:r>
            <a:r>
              <a:rPr lang="en-US" dirty="0" smtClean="0">
                <a:latin typeface="Arial" panose="020B0604020202020204" pitchFamily="34" charset="0"/>
                <a:cs typeface="Arial" panose="020B0604020202020204" pitchFamily="34" charset="0"/>
              </a:rPr>
              <a:t> &amp; Byron, P.A.</a:t>
            </a:r>
          </a:p>
          <a:p>
            <a:r>
              <a:rPr lang="en-US" dirty="0" smtClean="0">
                <a:latin typeface="Arial" panose="020B0604020202020204" pitchFamily="34" charset="0"/>
                <a:cs typeface="Arial" panose="020B0604020202020204" pitchFamily="34" charset="0"/>
              </a:rPr>
              <a:t>Amy Seidel, Partner, </a:t>
            </a:r>
            <a:r>
              <a:rPr lang="en-US" dirty="0" err="1" smtClean="0">
                <a:latin typeface="Arial" panose="020B0604020202020204" pitchFamily="34" charset="0"/>
                <a:cs typeface="Arial" panose="020B0604020202020204" pitchFamily="34" charset="0"/>
              </a:rPr>
              <a:t>Faegre</a:t>
            </a:r>
            <a:r>
              <a:rPr lang="en-US" dirty="0" smtClean="0">
                <a:latin typeface="Arial" panose="020B0604020202020204" pitchFamily="34" charset="0"/>
                <a:cs typeface="Arial" panose="020B0604020202020204" pitchFamily="34" charset="0"/>
              </a:rPr>
              <a:t> Baker Daniels LLP</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92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t>Customer Due Diligence Rule</a:t>
            </a:r>
            <a:endParaRPr lang="en-US" dirty="0"/>
          </a:p>
        </p:txBody>
      </p:sp>
      <p:sp>
        <p:nvSpPr>
          <p:cNvPr id="5" name="Content Placeholder 4"/>
          <p:cNvSpPr>
            <a:spLocks noGrp="1"/>
          </p:cNvSpPr>
          <p:nvPr>
            <p:ph idx="1"/>
          </p:nvPr>
        </p:nvSpPr>
        <p:spPr>
          <a:xfrm>
            <a:off x="628650" y="1351063"/>
            <a:ext cx="7886700" cy="4351338"/>
          </a:xfrm>
        </p:spPr>
        <p:txBody>
          <a:bodyPr/>
          <a:lstStyle/>
          <a:p>
            <a:pPr marL="0" indent="0">
              <a:lnSpc>
                <a:spcPct val="114000"/>
              </a:lnSpc>
              <a:spcBef>
                <a:spcPts val="0"/>
              </a:spcBef>
              <a:spcAft>
                <a:spcPts val="529"/>
              </a:spcAft>
              <a:buNone/>
            </a:pPr>
            <a:r>
              <a:rPr lang="en-US" sz="1588" b="1" dirty="0">
                <a:solidFill>
                  <a:schemeClr val="accent2"/>
                </a:solidFill>
              </a:rPr>
              <a:t>(Published on May 11, 2016):</a:t>
            </a:r>
          </a:p>
          <a:p>
            <a:pPr marL="0" indent="0">
              <a:spcAft>
                <a:spcPts val="529"/>
              </a:spcAft>
              <a:buNone/>
            </a:pPr>
            <a:r>
              <a:rPr lang="en-US" sz="1588" dirty="0"/>
              <a:t>FinCEN (Financial Crimes Enforcement Network) issued final rules under the Bank Secrecy Act to clarify and strengthen customer due diligence requirements for: banks; brokers or dealers in securities; mutual funds; futures commission merchants; and, brokers in commodities. The rules contain explicit customer due diligence requirements and include a new requirement to identify and verify the identity of beneficial owners of legal entity customers, subject to certain exclusions and exemptions. The rules will go into effect May 11, 2018.</a:t>
            </a:r>
          </a:p>
          <a:p>
            <a:pPr marL="0" indent="0">
              <a:spcAft>
                <a:spcPts val="529"/>
              </a:spcAft>
              <a:buNone/>
            </a:pPr>
            <a:r>
              <a:rPr lang="en-US" sz="1588" dirty="0"/>
              <a:t>These rules create a Fifth Pillar under the Bank Secrecy Act:</a:t>
            </a:r>
            <a:endParaRPr lang="en-US" sz="1588" strike="sngStrike" dirty="0"/>
          </a:p>
          <a:p>
            <a:pPr marL="796751" lvl="1" indent="-403433">
              <a:spcAft>
                <a:spcPts val="529"/>
              </a:spcAft>
              <a:buFont typeface="+mj-lt"/>
              <a:buAutoNum type="arabicPeriod"/>
            </a:pPr>
            <a:r>
              <a:rPr lang="en-US" sz="1588" dirty="0"/>
              <a:t>Designation of a Compliance Officer</a:t>
            </a:r>
          </a:p>
          <a:p>
            <a:pPr marL="796751" lvl="1" indent="-403433">
              <a:spcAft>
                <a:spcPts val="529"/>
              </a:spcAft>
              <a:buFont typeface="+mj-lt"/>
              <a:buAutoNum type="arabicPeriod"/>
            </a:pPr>
            <a:r>
              <a:rPr lang="en-US" sz="1588" dirty="0"/>
              <a:t>Development of internal policies, procedures and controls</a:t>
            </a:r>
          </a:p>
          <a:p>
            <a:pPr marL="796751" lvl="1" indent="-403433">
              <a:spcAft>
                <a:spcPts val="529"/>
              </a:spcAft>
              <a:buFont typeface="+mj-lt"/>
              <a:buAutoNum type="arabicPeriod"/>
            </a:pPr>
            <a:r>
              <a:rPr lang="en-US" sz="1588" dirty="0"/>
              <a:t>Ongoing, relevant training of employees</a:t>
            </a:r>
          </a:p>
          <a:p>
            <a:pPr marL="796751" lvl="1" indent="-403433">
              <a:spcAft>
                <a:spcPts val="529"/>
              </a:spcAft>
              <a:buFont typeface="+mj-lt"/>
              <a:buAutoNum type="arabicPeriod"/>
            </a:pPr>
            <a:r>
              <a:rPr lang="en-US" sz="1588" dirty="0"/>
              <a:t>Independent testing and review</a:t>
            </a:r>
          </a:p>
          <a:p>
            <a:pPr marL="796751" lvl="1" indent="-403433">
              <a:spcAft>
                <a:spcPts val="529"/>
              </a:spcAft>
              <a:buFont typeface="+mj-lt"/>
              <a:buAutoNum type="arabicPeriod"/>
            </a:pPr>
            <a:r>
              <a:rPr lang="en-US" sz="1588" dirty="0"/>
              <a:t>(NEW) Customer Due Diligence</a:t>
            </a:r>
          </a:p>
          <a:p>
            <a:pPr marL="393317" lvl="1" indent="0" algn="ctr">
              <a:spcAft>
                <a:spcPts val="529"/>
              </a:spcAft>
              <a:buNone/>
            </a:pPr>
            <a:r>
              <a:rPr lang="en-US" sz="1588" b="1" dirty="0"/>
              <a:t>					</a:t>
            </a:r>
            <a:r>
              <a:rPr lang="en-US" sz="927" b="1" dirty="0"/>
              <a:t>31 CFR Parts 1010, 1020, 1023, 1024, and 1026</a:t>
            </a:r>
          </a:p>
          <a:p>
            <a:pPr marL="0" indent="0" algn="r">
              <a:buNone/>
            </a:pPr>
            <a:r>
              <a:rPr lang="en-US" sz="927" b="1" dirty="0"/>
              <a:t>RIN 1506-AB25</a:t>
            </a:r>
            <a:endParaRPr lang="en-US" sz="927" dirty="0"/>
          </a:p>
          <a:p>
            <a:pPr marL="393317" lvl="1" indent="0">
              <a:spcAft>
                <a:spcPts val="529"/>
              </a:spcAft>
              <a:buNone/>
            </a:pPr>
            <a:endParaRPr lang="en-US" sz="1588" dirty="0"/>
          </a:p>
          <a:p>
            <a:pPr marL="0" indent="0" algn="ctr">
              <a:buNone/>
            </a:pPr>
            <a:endParaRPr lang="en-US" sz="1765" dirty="0"/>
          </a:p>
          <a:p>
            <a:endParaRPr lang="en-US" sz="1765" dirty="0"/>
          </a:p>
        </p:txBody>
      </p:sp>
    </p:spTree>
    <p:custDataLst>
      <p:tags r:id="rId1"/>
    </p:custDataLst>
    <p:extLst>
      <p:ext uri="{BB962C8B-B14F-4D97-AF65-F5344CB8AC3E}">
        <p14:creationId xmlns:p14="http://schemas.microsoft.com/office/powerpoint/2010/main" val="13180037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86367"/>
          </a:xfrm>
        </p:spPr>
        <p:txBody>
          <a:bodyPr/>
          <a:lstStyle/>
          <a:p>
            <a:r>
              <a:rPr lang="en-US" sz="3000" b="1" dirty="0">
                <a:latin typeface="Arial" panose="020B0604020202020204" pitchFamily="34" charset="0"/>
                <a:cs typeface="Arial" panose="020B0604020202020204" pitchFamily="34" charset="0"/>
              </a:rPr>
              <a:t>Customer Due Diligence Requirement Overview</a:t>
            </a:r>
          </a:p>
        </p:txBody>
      </p:sp>
      <p:sp>
        <p:nvSpPr>
          <p:cNvPr id="3" name="Content Placeholder 2"/>
          <p:cNvSpPr>
            <a:spLocks noGrp="1"/>
          </p:cNvSpPr>
          <p:nvPr>
            <p:ph idx="1"/>
          </p:nvPr>
        </p:nvSpPr>
        <p:spPr>
          <a:xfrm>
            <a:off x="566651" y="1297242"/>
            <a:ext cx="7886700" cy="2361235"/>
          </a:xfrm>
        </p:spPr>
        <p:txBody>
          <a:bodyPr numCol="1"/>
          <a:lstStyle/>
          <a:p>
            <a:r>
              <a:rPr lang="en-US" dirty="0" smtClean="0"/>
              <a:t>Risk-based procedures</a:t>
            </a:r>
          </a:p>
          <a:p>
            <a:pPr lvl="1"/>
            <a:r>
              <a:rPr lang="en-US" sz="1588" i="1" dirty="0"/>
              <a:t>To understand the nature and purpose of the customer relationship</a:t>
            </a:r>
          </a:p>
          <a:p>
            <a:pPr lvl="1"/>
            <a:r>
              <a:rPr lang="en-US" sz="1588" i="1" dirty="0"/>
              <a:t>To conduct ongoing monitoring to maintain and update customer information and to identify and report suspicious transactions</a:t>
            </a:r>
            <a:endParaRPr lang="en-US" i="1" dirty="0" smtClean="0"/>
          </a:p>
          <a:p>
            <a:pPr lvl="2"/>
            <a:endParaRPr lang="en-US" dirty="0" smtClean="0"/>
          </a:p>
          <a:p>
            <a:r>
              <a:rPr lang="en-US" dirty="0" smtClean="0"/>
              <a:t>Beneficial </a:t>
            </a:r>
            <a:r>
              <a:rPr lang="en-US" dirty="0"/>
              <a:t>Ownership identification and verification</a:t>
            </a:r>
          </a:p>
          <a:p>
            <a:pPr marL="0" indent="0">
              <a:buNone/>
            </a:pPr>
            <a:endParaRPr lang="en-US" dirty="0"/>
          </a:p>
        </p:txBody>
      </p:sp>
      <p:pic>
        <p:nvPicPr>
          <p:cNvPr id="1026" name="Picture 2" descr="Image result for beneficial ownership[">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793"/>
          <a:stretch/>
        </p:blipFill>
        <p:spPr bwMode="auto">
          <a:xfrm>
            <a:off x="1959262" y="3804226"/>
            <a:ext cx="5101478" cy="21042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78773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35667" y="365126"/>
            <a:ext cx="8345346" cy="769193"/>
          </a:xfrm>
        </p:spPr>
        <p:txBody>
          <a:bodyPr/>
          <a:lstStyle/>
          <a:p>
            <a:r>
              <a:rPr lang="en-US" sz="3000" dirty="0">
                <a:latin typeface="Arial" panose="020B0604020202020204" pitchFamily="34" charset="0"/>
                <a:cs typeface="Arial" panose="020B0604020202020204" pitchFamily="34" charset="0"/>
              </a:rPr>
              <a:t>Customer Due Diligence Requirement Overview</a:t>
            </a:r>
          </a:p>
        </p:txBody>
      </p:sp>
      <p:sp>
        <p:nvSpPr>
          <p:cNvPr id="3" name="Content Placeholder 2"/>
          <p:cNvSpPr>
            <a:spLocks noGrp="1"/>
          </p:cNvSpPr>
          <p:nvPr>
            <p:ph idx="1"/>
          </p:nvPr>
        </p:nvSpPr>
        <p:spPr>
          <a:xfrm>
            <a:off x="628650" y="1134319"/>
            <a:ext cx="7886700" cy="4884516"/>
          </a:xfrm>
        </p:spPr>
        <p:txBody>
          <a:bodyPr>
            <a:normAutofit lnSpcReduction="10000"/>
          </a:bodyPr>
          <a:lstStyle/>
          <a:p>
            <a:pPr marL="1755" indent="0">
              <a:lnSpc>
                <a:spcPct val="114000"/>
              </a:lnSpc>
              <a:spcBef>
                <a:spcPts val="0"/>
              </a:spcBef>
              <a:spcAft>
                <a:spcPts val="529"/>
              </a:spcAft>
              <a:buNone/>
            </a:pPr>
            <a:r>
              <a:rPr lang="en-US" sz="1800" b="1" dirty="0"/>
              <a:t>Understanding the nature and purpose of customer relationships to develop a customer risk profile</a:t>
            </a:r>
          </a:p>
          <a:p>
            <a:pPr marL="338884" lvl="1" indent="-282403">
              <a:lnSpc>
                <a:spcPct val="114000"/>
              </a:lnSpc>
              <a:spcBef>
                <a:spcPts val="0"/>
              </a:spcBef>
              <a:spcAft>
                <a:spcPts val="529"/>
              </a:spcAft>
            </a:pPr>
            <a:r>
              <a:rPr lang="en-US" sz="1800" dirty="0"/>
              <a:t>AML (Anti-money laundering) program requirement for each category of covered financial institutions has been amended to explicitly include risk-based procedures for conducting ongoing customer due diligence</a:t>
            </a:r>
          </a:p>
          <a:p>
            <a:pPr marL="338884" lvl="1" indent="-282403">
              <a:lnSpc>
                <a:spcPct val="114000"/>
              </a:lnSpc>
              <a:spcBef>
                <a:spcPts val="0"/>
              </a:spcBef>
              <a:spcAft>
                <a:spcPts val="529"/>
              </a:spcAft>
            </a:pPr>
            <a:r>
              <a:rPr lang="en-US" sz="1800" dirty="0"/>
              <a:t>Includes gathering of information about the customer at account opening </a:t>
            </a:r>
          </a:p>
          <a:p>
            <a:pPr marL="338884" lvl="1" indent="-282403">
              <a:lnSpc>
                <a:spcPct val="114000"/>
              </a:lnSpc>
              <a:spcBef>
                <a:spcPts val="0"/>
              </a:spcBef>
              <a:spcAft>
                <a:spcPts val="529"/>
              </a:spcAft>
            </a:pPr>
            <a:r>
              <a:rPr lang="en-US" sz="1800" dirty="0"/>
              <a:t>The customer risk profile is utilized to develop a baseline against which customer activity is assessed for suspicious activity monitoring</a:t>
            </a:r>
          </a:p>
          <a:p>
            <a:pPr marL="56481" lvl="1" indent="0">
              <a:lnSpc>
                <a:spcPct val="114000"/>
              </a:lnSpc>
              <a:spcBef>
                <a:spcPts val="0"/>
              </a:spcBef>
              <a:spcAft>
                <a:spcPts val="529"/>
              </a:spcAft>
              <a:buNone/>
            </a:pPr>
            <a:endParaRPr lang="en-US" sz="1800" dirty="0"/>
          </a:p>
          <a:p>
            <a:pPr marL="0" indent="0">
              <a:lnSpc>
                <a:spcPct val="114000"/>
              </a:lnSpc>
              <a:spcBef>
                <a:spcPts val="0"/>
              </a:spcBef>
              <a:spcAft>
                <a:spcPts val="529"/>
              </a:spcAft>
              <a:buNone/>
            </a:pPr>
            <a:r>
              <a:rPr lang="en-US" sz="1800" b="1" dirty="0"/>
              <a:t>Conducting ongoing monitoring to maintain and update customer information and to identify and report suspicious transactions</a:t>
            </a:r>
          </a:p>
          <a:p>
            <a:pPr>
              <a:lnSpc>
                <a:spcPct val="114000"/>
              </a:lnSpc>
              <a:spcBef>
                <a:spcPts val="0"/>
              </a:spcBef>
              <a:spcAft>
                <a:spcPts val="529"/>
              </a:spcAft>
            </a:pPr>
            <a:r>
              <a:rPr lang="en-US" sz="1800" dirty="0"/>
              <a:t>Covered financial institutions will be required to maintain and update customer information, on a designated risk basis</a:t>
            </a:r>
          </a:p>
          <a:p>
            <a:pPr>
              <a:lnSpc>
                <a:spcPct val="114000"/>
              </a:lnSpc>
              <a:spcBef>
                <a:spcPts val="0"/>
              </a:spcBef>
              <a:spcAft>
                <a:spcPts val="529"/>
              </a:spcAft>
            </a:pPr>
            <a:r>
              <a:rPr lang="en-US" sz="1800" dirty="0"/>
              <a:t>Covered Financial Institutions will also be required to identify and report suspicious transactions</a:t>
            </a:r>
          </a:p>
          <a:p>
            <a:pPr marL="0" indent="0">
              <a:buNone/>
            </a:pPr>
            <a:endParaRPr lang="en-US" b="1" dirty="0">
              <a:solidFill>
                <a:schemeClr val="accent2"/>
              </a:solidFill>
            </a:endParaRPr>
          </a:p>
          <a:p>
            <a:endParaRPr lang="en-US" dirty="0"/>
          </a:p>
        </p:txBody>
      </p:sp>
    </p:spTree>
    <p:custDataLst>
      <p:tags r:id="rId1"/>
    </p:custDataLst>
    <p:extLst>
      <p:ext uri="{BB962C8B-B14F-4D97-AF65-F5344CB8AC3E}">
        <p14:creationId xmlns:p14="http://schemas.microsoft.com/office/powerpoint/2010/main" val="68778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7886700" cy="665021"/>
          </a:xfrm>
        </p:spPr>
        <p:txBody>
          <a:bodyPr>
            <a:normAutofit/>
          </a:bodyPr>
          <a:lstStyle/>
          <a:p>
            <a:r>
              <a:rPr lang="en-US" sz="3200" b="1" dirty="0" smtClean="0">
                <a:latin typeface="Arial" panose="020B0604020202020204" pitchFamily="34" charset="0"/>
                <a:cs typeface="Arial" panose="020B0604020202020204" pitchFamily="34" charset="0"/>
              </a:rPr>
              <a:t>Impact - Technology and Process</a:t>
            </a:r>
            <a:endParaRPr lang="en-US" sz="32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28650" y="1235316"/>
            <a:ext cx="7886700" cy="4760369"/>
          </a:xfrm>
        </p:spPr>
        <p:txBody>
          <a:bodyPr>
            <a:normAutofit fontScale="40000" lnSpcReduction="20000"/>
          </a:bodyPr>
          <a:lstStyle/>
          <a:p>
            <a:pPr>
              <a:lnSpc>
                <a:spcPct val="114000"/>
              </a:lnSpc>
              <a:spcBef>
                <a:spcPts val="0"/>
              </a:spcBef>
              <a:spcAft>
                <a:spcPts val="529"/>
              </a:spcAft>
            </a:pPr>
            <a:r>
              <a:rPr lang="en-US" sz="4500" b="1" dirty="0">
                <a:latin typeface="Arial" panose="020B0604020202020204" pitchFamily="34" charset="0"/>
                <a:cs typeface="Arial" panose="020B0604020202020204" pitchFamily="34" charset="0"/>
              </a:rPr>
              <a:t>Understanding the nature and purpose of customer relationships for the purpose of developing a customer risk profile</a:t>
            </a:r>
          </a:p>
          <a:p>
            <a:pPr lvl="1">
              <a:lnSpc>
                <a:spcPct val="114000"/>
              </a:lnSpc>
              <a:spcBef>
                <a:spcPts val="0"/>
              </a:spcBef>
              <a:spcAft>
                <a:spcPts val="529"/>
              </a:spcAft>
            </a:pPr>
            <a:r>
              <a:rPr lang="en-US" sz="4500" dirty="0">
                <a:latin typeface="Arial" panose="020B0604020202020204" pitchFamily="34" charset="0"/>
                <a:cs typeface="Arial" panose="020B0604020202020204" pitchFamily="34" charset="0"/>
              </a:rPr>
              <a:t>Identification and capturing of required data </a:t>
            </a:r>
            <a:r>
              <a:rPr lang="en-US" sz="4500" dirty="0" smtClean="0">
                <a:latin typeface="Arial" panose="020B0604020202020204" pitchFamily="34" charset="0"/>
                <a:cs typeface="Arial" panose="020B0604020202020204" pitchFamily="34" charset="0"/>
              </a:rPr>
              <a:t>elements</a:t>
            </a:r>
            <a:endParaRPr lang="en-US" sz="4500" dirty="0">
              <a:latin typeface="Arial" panose="020B0604020202020204" pitchFamily="34" charset="0"/>
              <a:cs typeface="Arial" panose="020B0604020202020204" pitchFamily="34" charset="0"/>
            </a:endParaRPr>
          </a:p>
          <a:p>
            <a:pPr lvl="1">
              <a:lnSpc>
                <a:spcPct val="114000"/>
              </a:lnSpc>
              <a:spcBef>
                <a:spcPts val="0"/>
              </a:spcBef>
              <a:spcAft>
                <a:spcPts val="529"/>
              </a:spcAft>
            </a:pPr>
            <a:r>
              <a:rPr lang="en-US" sz="4500" dirty="0">
                <a:latin typeface="Arial" panose="020B0604020202020204" pitchFamily="34" charset="0"/>
                <a:cs typeface="Arial" panose="020B0604020202020204" pitchFamily="34" charset="0"/>
              </a:rPr>
              <a:t>Development of risk templates to accurately risk rank customers at account </a:t>
            </a:r>
            <a:r>
              <a:rPr lang="en-US" sz="4500" dirty="0" smtClean="0">
                <a:latin typeface="Arial" panose="020B0604020202020204" pitchFamily="34" charset="0"/>
                <a:cs typeface="Arial" panose="020B0604020202020204" pitchFamily="34" charset="0"/>
              </a:rPr>
              <a:t>opening</a:t>
            </a:r>
            <a:endParaRPr lang="en-US" sz="4500" dirty="0">
              <a:latin typeface="Arial" panose="020B0604020202020204" pitchFamily="34" charset="0"/>
              <a:cs typeface="Arial" panose="020B0604020202020204" pitchFamily="34" charset="0"/>
            </a:endParaRPr>
          </a:p>
          <a:p>
            <a:pPr lvl="1">
              <a:lnSpc>
                <a:spcPct val="114000"/>
              </a:lnSpc>
              <a:spcBef>
                <a:spcPts val="0"/>
              </a:spcBef>
              <a:spcAft>
                <a:spcPts val="529"/>
              </a:spcAft>
            </a:pPr>
            <a:r>
              <a:rPr lang="en-US" sz="4500" dirty="0">
                <a:latin typeface="Arial" panose="020B0604020202020204" pitchFamily="34" charset="0"/>
                <a:cs typeface="Arial" panose="020B0604020202020204" pitchFamily="34" charset="0"/>
              </a:rPr>
              <a:t>Development of a workflow to escalate potential high risk customers to Corporate </a:t>
            </a:r>
            <a:r>
              <a:rPr lang="en-US" sz="4500" dirty="0" smtClean="0">
                <a:latin typeface="Arial" panose="020B0604020202020204" pitchFamily="34" charset="0"/>
                <a:cs typeface="Arial" panose="020B0604020202020204" pitchFamily="34" charset="0"/>
              </a:rPr>
              <a:t>BSA</a:t>
            </a:r>
            <a:endParaRPr lang="en-US" sz="4500" dirty="0">
              <a:latin typeface="Arial" panose="020B0604020202020204" pitchFamily="34" charset="0"/>
              <a:cs typeface="Arial" panose="020B0604020202020204" pitchFamily="34" charset="0"/>
            </a:endParaRPr>
          </a:p>
          <a:p>
            <a:pPr lvl="1">
              <a:lnSpc>
                <a:spcPct val="114000"/>
              </a:lnSpc>
              <a:spcBef>
                <a:spcPts val="0"/>
              </a:spcBef>
              <a:spcAft>
                <a:spcPts val="529"/>
              </a:spcAft>
            </a:pPr>
            <a:r>
              <a:rPr lang="en-US" sz="4500" dirty="0">
                <a:latin typeface="Arial" panose="020B0604020202020204" pitchFamily="34" charset="0"/>
                <a:cs typeface="Arial" panose="020B0604020202020204" pitchFamily="34" charset="0"/>
              </a:rPr>
              <a:t>Create a holistic scoring </a:t>
            </a:r>
            <a:r>
              <a:rPr lang="en-US" sz="4500" dirty="0" smtClean="0">
                <a:latin typeface="Arial" panose="020B0604020202020204" pitchFamily="34" charset="0"/>
                <a:cs typeface="Arial" panose="020B0604020202020204" pitchFamily="34" charset="0"/>
              </a:rPr>
              <a:t>methodology</a:t>
            </a:r>
            <a:endParaRPr lang="en-US" sz="4500" dirty="0">
              <a:latin typeface="Arial" panose="020B0604020202020204" pitchFamily="34" charset="0"/>
              <a:cs typeface="Arial" panose="020B0604020202020204" pitchFamily="34" charset="0"/>
            </a:endParaRPr>
          </a:p>
          <a:p>
            <a:pPr lvl="1">
              <a:lnSpc>
                <a:spcPct val="114000"/>
              </a:lnSpc>
              <a:spcBef>
                <a:spcPts val="0"/>
              </a:spcBef>
              <a:spcAft>
                <a:spcPts val="529"/>
              </a:spcAft>
            </a:pPr>
            <a:r>
              <a:rPr lang="en-US" sz="4500" dirty="0">
                <a:latin typeface="Arial" panose="020B0604020202020204" pitchFamily="34" charset="0"/>
                <a:cs typeface="Arial" panose="020B0604020202020204" pitchFamily="34" charset="0"/>
              </a:rPr>
              <a:t>Create a </a:t>
            </a:r>
            <a:r>
              <a:rPr lang="en-US" sz="4500" dirty="0" smtClean="0">
                <a:latin typeface="Arial" panose="020B0604020202020204" pitchFamily="34" charset="0"/>
                <a:cs typeface="Arial" panose="020B0604020202020204" pitchFamily="34" charset="0"/>
              </a:rPr>
              <a:t>holistic </a:t>
            </a:r>
            <a:r>
              <a:rPr lang="en-US" sz="4500" dirty="0">
                <a:latin typeface="Arial" panose="020B0604020202020204" pitchFamily="34" charset="0"/>
                <a:cs typeface="Arial" panose="020B0604020202020204" pitchFamily="34" charset="0"/>
              </a:rPr>
              <a:t>customer </a:t>
            </a:r>
            <a:r>
              <a:rPr lang="en-US" sz="4500" dirty="0" smtClean="0">
                <a:latin typeface="Arial" panose="020B0604020202020204" pitchFamily="34" charset="0"/>
                <a:cs typeface="Arial" panose="020B0604020202020204" pitchFamily="34" charset="0"/>
              </a:rPr>
              <a:t>view across the enterprise</a:t>
            </a:r>
            <a:endParaRPr lang="en-US" sz="4500" dirty="0">
              <a:latin typeface="Arial" panose="020B0604020202020204" pitchFamily="34" charset="0"/>
              <a:cs typeface="Arial" panose="020B0604020202020204" pitchFamily="34" charset="0"/>
            </a:endParaRPr>
          </a:p>
          <a:p>
            <a:pPr>
              <a:lnSpc>
                <a:spcPct val="114000"/>
              </a:lnSpc>
              <a:spcBef>
                <a:spcPts val="0"/>
              </a:spcBef>
              <a:spcAft>
                <a:spcPts val="529"/>
              </a:spcAft>
            </a:pPr>
            <a:r>
              <a:rPr lang="en-US" sz="4500" b="1" dirty="0">
                <a:latin typeface="Arial" panose="020B0604020202020204" pitchFamily="34" charset="0"/>
                <a:cs typeface="Arial" panose="020B0604020202020204" pitchFamily="34" charset="0"/>
              </a:rPr>
              <a:t>Conducting ongoing monitoring to maintain and update customer information and to identify and report suspicious transactions</a:t>
            </a:r>
          </a:p>
          <a:p>
            <a:pPr lvl="1">
              <a:lnSpc>
                <a:spcPct val="114000"/>
              </a:lnSpc>
              <a:spcBef>
                <a:spcPts val="0"/>
              </a:spcBef>
              <a:spcAft>
                <a:spcPts val="529"/>
              </a:spcAft>
            </a:pPr>
            <a:r>
              <a:rPr lang="en-US" sz="4500" dirty="0">
                <a:latin typeface="Arial" panose="020B0604020202020204" pitchFamily="34" charset="0"/>
                <a:cs typeface="Arial" panose="020B0604020202020204" pitchFamily="34" charset="0"/>
              </a:rPr>
              <a:t>Identification and capturing of required BSA </a:t>
            </a:r>
            <a:r>
              <a:rPr lang="en-US" sz="4500" dirty="0" smtClean="0">
                <a:latin typeface="Arial" panose="020B0604020202020204" pitchFamily="34" charset="0"/>
                <a:cs typeface="Arial" panose="020B0604020202020204" pitchFamily="34" charset="0"/>
              </a:rPr>
              <a:t>data</a:t>
            </a:r>
            <a:endParaRPr lang="en-US" sz="4500" dirty="0">
              <a:latin typeface="Arial" panose="020B0604020202020204" pitchFamily="34" charset="0"/>
              <a:cs typeface="Arial" panose="020B0604020202020204" pitchFamily="34" charset="0"/>
            </a:endParaRPr>
          </a:p>
          <a:p>
            <a:pPr lvl="1">
              <a:lnSpc>
                <a:spcPct val="114000"/>
              </a:lnSpc>
              <a:spcBef>
                <a:spcPts val="0"/>
              </a:spcBef>
              <a:spcAft>
                <a:spcPts val="529"/>
              </a:spcAft>
            </a:pPr>
            <a:r>
              <a:rPr lang="en-US" sz="4500" dirty="0">
                <a:latin typeface="Arial" panose="020B0604020202020204" pitchFamily="34" charset="0"/>
                <a:cs typeface="Arial" panose="020B0604020202020204" pitchFamily="34" charset="0"/>
              </a:rPr>
              <a:t>Incorporate customer and transactional data into </a:t>
            </a:r>
            <a:r>
              <a:rPr lang="en-US" sz="4500" dirty="0" smtClean="0">
                <a:latin typeface="Arial" panose="020B0604020202020204" pitchFamily="34" charset="0"/>
                <a:cs typeface="Arial" panose="020B0604020202020204" pitchFamily="34" charset="0"/>
              </a:rPr>
              <a:t>BSA application for </a:t>
            </a:r>
            <a:r>
              <a:rPr lang="en-US" sz="4500" dirty="0">
                <a:latin typeface="Arial" panose="020B0604020202020204" pitchFamily="34" charset="0"/>
                <a:cs typeface="Arial" panose="020B0604020202020204" pitchFamily="34" charset="0"/>
              </a:rPr>
              <a:t>purposes of CTR </a:t>
            </a:r>
            <a:r>
              <a:rPr lang="en-US" sz="4500" dirty="0" smtClean="0">
                <a:latin typeface="Arial" panose="020B0604020202020204" pitchFamily="34" charset="0"/>
                <a:cs typeface="Arial" panose="020B0604020202020204" pitchFamily="34" charset="0"/>
              </a:rPr>
              <a:t>(Currency Transaction Report) and </a:t>
            </a:r>
            <a:r>
              <a:rPr lang="en-US" sz="4500" dirty="0">
                <a:latin typeface="Arial" panose="020B0604020202020204" pitchFamily="34" charset="0"/>
                <a:cs typeface="Arial" panose="020B0604020202020204" pitchFamily="34" charset="0"/>
              </a:rPr>
              <a:t>suspicious activity </a:t>
            </a:r>
            <a:r>
              <a:rPr lang="en-US" sz="4500" dirty="0" smtClean="0">
                <a:latin typeface="Arial" panose="020B0604020202020204" pitchFamily="34" charset="0"/>
                <a:cs typeface="Arial" panose="020B0604020202020204" pitchFamily="34" charset="0"/>
              </a:rPr>
              <a:t>monitoring</a:t>
            </a:r>
          </a:p>
          <a:p>
            <a:pPr marL="449505" lvl="1" indent="0">
              <a:buNone/>
            </a:pPr>
            <a:endParaRPr lang="en-US" dirty="0"/>
          </a:p>
        </p:txBody>
      </p:sp>
    </p:spTree>
    <p:custDataLst>
      <p:tags r:id="rId1"/>
    </p:custDataLst>
    <p:extLst>
      <p:ext uri="{BB962C8B-B14F-4D97-AF65-F5344CB8AC3E}">
        <p14:creationId xmlns:p14="http://schemas.microsoft.com/office/powerpoint/2010/main" val="20908266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8223" y="297194"/>
            <a:ext cx="7987553" cy="561116"/>
          </a:xfrm>
        </p:spPr>
        <p:txBody>
          <a:bodyPr>
            <a:noAutofit/>
          </a:bodyPr>
          <a:lstStyle/>
          <a:p>
            <a:r>
              <a:rPr lang="en-US" sz="3600" b="1" dirty="0" smtClean="0">
                <a:latin typeface="Arial" panose="020B0604020202020204" pitchFamily="34" charset="0"/>
                <a:cs typeface="Arial" panose="020B0604020202020204" pitchFamily="34" charset="0"/>
              </a:rPr>
              <a:t>Reasoning </a:t>
            </a:r>
            <a:endParaRPr lang="en-US" sz="36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78224" y="1125612"/>
            <a:ext cx="7987553" cy="4525963"/>
          </a:xfrm>
        </p:spPr>
        <p:txBody>
          <a:bodyPr/>
          <a:lstStyle/>
          <a:p>
            <a:pPr marL="449505" lvl="1" indent="0">
              <a:buNone/>
            </a:pPr>
            <a:endParaRPr lang="en-US" sz="1765" dirty="0"/>
          </a:p>
          <a:p>
            <a:pPr marL="449505" lvl="1" indent="0">
              <a:buNone/>
            </a:pPr>
            <a:endParaRPr lang="en-US" sz="1765" dirty="0"/>
          </a:p>
          <a:p>
            <a:pPr marL="449505" lvl="1" indent="0">
              <a:buNone/>
            </a:pPr>
            <a:r>
              <a:rPr lang="en-US" sz="1765" dirty="0"/>
              <a:t> </a:t>
            </a:r>
          </a:p>
          <a:p>
            <a:pPr marL="449505" lvl="1" indent="0">
              <a:buNone/>
            </a:pPr>
            <a:endParaRPr lang="en-US" sz="1765" dirty="0"/>
          </a:p>
          <a:p>
            <a:pPr marL="449505" lvl="1" indent="0">
              <a:buNone/>
            </a:pPr>
            <a:endParaRPr lang="en-US" sz="1765" dirty="0"/>
          </a:p>
          <a:p>
            <a:pPr lvl="1"/>
            <a:endParaRPr lang="en-US" b="1" dirty="0" smtClean="0"/>
          </a:p>
        </p:txBody>
      </p:sp>
      <p:sp>
        <p:nvSpPr>
          <p:cNvPr id="2" name="Slide Number Placeholder 1"/>
          <p:cNvSpPr>
            <a:spLocks noGrp="1"/>
          </p:cNvSpPr>
          <p:nvPr>
            <p:ph type="sldNum" sz="quarter" idx="12"/>
          </p:nvPr>
        </p:nvSpPr>
        <p:spPr/>
        <p:txBody>
          <a:bodyPr/>
          <a:lstStyle/>
          <a:p>
            <a:fld id="{C5EBD568-362A-FC47-9820-7C4B17D49507}" type="slidenum">
              <a:rPr lang="en-US" smtClean="0"/>
              <a:t>9</a:t>
            </a:fld>
            <a:endParaRPr lang="en-US" dirty="0"/>
          </a:p>
        </p:txBody>
      </p:sp>
      <p:sp>
        <p:nvSpPr>
          <p:cNvPr id="6" name="Rectangle 5"/>
          <p:cNvSpPr/>
          <p:nvPr/>
        </p:nvSpPr>
        <p:spPr>
          <a:xfrm>
            <a:off x="7060741" y="5362274"/>
            <a:ext cx="1861901" cy="1241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6"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537" y="1698376"/>
            <a:ext cx="6810077" cy="3775957"/>
          </a:xfrm>
          <a:prstGeom prst="rect">
            <a:avLst/>
          </a:prstGeom>
        </p:spPr>
      </p:pic>
      <p:sp>
        <p:nvSpPr>
          <p:cNvPr id="7" name="Text Box 2"/>
          <p:cNvSpPr txBox="1">
            <a:spLocks noChangeArrowheads="1"/>
          </p:cNvSpPr>
          <p:nvPr/>
        </p:nvSpPr>
        <p:spPr bwMode="auto">
          <a:xfrm>
            <a:off x="578224" y="888607"/>
            <a:ext cx="8195386" cy="1265054"/>
          </a:xfrm>
          <a:prstGeom prst="rect">
            <a:avLst/>
          </a:prstGeom>
          <a:noFill/>
          <a:ln w="9525">
            <a:noFill/>
            <a:miter lim="800000"/>
            <a:headEnd/>
            <a:tailEnd/>
          </a:ln>
        </p:spPr>
        <p:txBody>
          <a:bodyPr rot="0" vert="horz" wrap="square" lIns="80682" tIns="40341" rIns="80682" bIns="40341" anchor="t" anchorCtr="0">
            <a:noAutofit/>
          </a:bodyPr>
          <a:lstStyle/>
          <a:p>
            <a:pPr>
              <a:lnSpc>
                <a:spcPct val="115000"/>
              </a:lnSpc>
              <a:spcAft>
                <a:spcPts val="882"/>
              </a:spcAft>
            </a:pPr>
            <a:r>
              <a:rPr lang="en-US" sz="1800" dirty="0" smtClean="0">
                <a:solidFill>
                  <a:srgbClr val="797A7E"/>
                </a:solidFill>
                <a:latin typeface="Arial" panose="020B0604020202020204" pitchFamily="34" charset="0"/>
                <a:ea typeface="Calibri"/>
                <a:cs typeface="Arial" panose="020B0604020202020204" pitchFamily="34" charset="0"/>
              </a:rPr>
              <a:t>Financial </a:t>
            </a:r>
            <a:r>
              <a:rPr lang="en-US" sz="1800" dirty="0">
                <a:solidFill>
                  <a:srgbClr val="797A7E"/>
                </a:solidFill>
                <a:latin typeface="Arial" panose="020B0604020202020204" pitchFamily="34" charset="0"/>
                <a:ea typeface="Calibri"/>
                <a:cs typeface="Arial" panose="020B0604020202020204" pitchFamily="34" charset="0"/>
              </a:rPr>
              <a:t>Action Task Force (FATF’s) leading role in setting standards on beneficial ownership was echoed in the actions taken by global leaders such as the G20 Leaders’ commitment to implement the FATF standards on beneficial ownership</a:t>
            </a:r>
            <a:r>
              <a:rPr lang="en-US" sz="1588" dirty="0">
                <a:solidFill>
                  <a:srgbClr val="797A7E"/>
                </a:solidFill>
                <a:latin typeface="Arial" panose="020B0604020202020204" pitchFamily="34" charset="0"/>
                <a:ea typeface="Calibri"/>
                <a:cs typeface="Arial" panose="020B0604020202020204" pitchFamily="34" charset="0"/>
              </a:rPr>
              <a:t>.</a:t>
            </a:r>
          </a:p>
          <a:p>
            <a:pPr>
              <a:lnSpc>
                <a:spcPct val="115000"/>
              </a:lnSpc>
              <a:spcAft>
                <a:spcPts val="882"/>
              </a:spcAft>
            </a:pPr>
            <a:r>
              <a:rPr lang="en-US" sz="971" dirty="0">
                <a:latin typeface="Arial" panose="020B0604020202020204" pitchFamily="34" charset="0"/>
                <a:ea typeface="Calibri"/>
                <a:cs typeface="Arial" panose="020B0604020202020204" pitchFamily="34" charset="0"/>
              </a:rPr>
              <a:t> </a:t>
            </a:r>
          </a:p>
        </p:txBody>
      </p:sp>
      <p:sp>
        <p:nvSpPr>
          <p:cNvPr id="8" name="Text Box 2"/>
          <p:cNvSpPr txBox="1">
            <a:spLocks noChangeArrowheads="1"/>
          </p:cNvSpPr>
          <p:nvPr/>
        </p:nvSpPr>
        <p:spPr bwMode="auto">
          <a:xfrm>
            <a:off x="970008" y="5523590"/>
            <a:ext cx="7602492" cy="1284194"/>
          </a:xfrm>
          <a:prstGeom prst="rect">
            <a:avLst/>
          </a:prstGeom>
          <a:noFill/>
          <a:ln w="9525">
            <a:noFill/>
            <a:miter lim="800000"/>
            <a:headEnd/>
            <a:tailEnd/>
          </a:ln>
        </p:spPr>
        <p:txBody>
          <a:bodyPr rot="0" vert="horz" wrap="square" lIns="80682" tIns="40341" rIns="80682" bIns="40341" anchor="t" anchorCtr="0">
            <a:noAutofit/>
          </a:bodyPr>
          <a:lstStyle/>
          <a:p>
            <a:pPr algn="ctr">
              <a:lnSpc>
                <a:spcPct val="115000"/>
              </a:lnSpc>
              <a:spcAft>
                <a:spcPts val="882"/>
              </a:spcAft>
            </a:pPr>
            <a:r>
              <a:rPr lang="en-US" sz="1588" dirty="0">
                <a:solidFill>
                  <a:srgbClr val="797A7E"/>
                </a:solidFill>
                <a:latin typeface="Arial" panose="020B0604020202020204" pitchFamily="34" charset="0"/>
                <a:cs typeface="Arial" panose="020B0604020202020204" pitchFamily="34" charset="0"/>
              </a:rPr>
              <a:t>While the transparency provided by the beneficial ownership requirements of the FATF recommendations are aimed at fighting money laundering and the financing of terrorism, they also support efforts to prevent other serious crimes such as tax crimes and corruption.</a:t>
            </a:r>
            <a:r>
              <a:rPr lang="en-US" sz="1588" dirty="0">
                <a:solidFill>
                  <a:srgbClr val="797A7E"/>
                </a:solidFill>
                <a:latin typeface="Arial" panose="020B0604020202020204" pitchFamily="34" charset="0"/>
                <a:ea typeface="Calibri"/>
                <a:cs typeface="Arial" panose="020B0604020202020204" pitchFamily="34" charset="0"/>
              </a:rPr>
              <a:t> </a:t>
            </a:r>
          </a:p>
        </p:txBody>
      </p:sp>
    </p:spTree>
    <p:custDataLst>
      <p:tags r:id="rId1"/>
    </p:custDataLst>
    <p:extLst>
      <p:ext uri="{BB962C8B-B14F-4D97-AF65-F5344CB8AC3E}">
        <p14:creationId xmlns:p14="http://schemas.microsoft.com/office/powerpoint/2010/main" val="19804114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5541</TotalTime>
  <Words>3781</Words>
  <Application>Microsoft Office PowerPoint</Application>
  <PresentationFormat>On-screen Show (4:3)</PresentationFormat>
  <Paragraphs>341</Paragraphs>
  <Slides>45</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Calibri</vt:lpstr>
      <vt:lpstr>Calibri Light</vt:lpstr>
      <vt:lpstr>Georgia</vt:lpstr>
      <vt:lpstr>Wingdings</vt:lpstr>
      <vt:lpstr>Office Theme</vt:lpstr>
      <vt:lpstr>1_Office Theme</vt:lpstr>
      <vt:lpstr>PowerPoint Presentation</vt:lpstr>
      <vt:lpstr>PowerPoint Presentation</vt:lpstr>
      <vt:lpstr>The New Cost of Doing Business </vt:lpstr>
      <vt:lpstr>Customer Due Diligence Ruling </vt:lpstr>
      <vt:lpstr>Customer Due Diligence Rule</vt:lpstr>
      <vt:lpstr>Customer Due Diligence Requirement Overview</vt:lpstr>
      <vt:lpstr>Customer Due Diligence Requirement Overview</vt:lpstr>
      <vt:lpstr>Impact - Technology and Process</vt:lpstr>
      <vt:lpstr>Reasoning </vt:lpstr>
      <vt:lpstr>Definitions– Beneficial Ownership</vt:lpstr>
      <vt:lpstr>Beneficial Ownership</vt:lpstr>
      <vt:lpstr>Beneficial Ownership</vt:lpstr>
      <vt:lpstr>Beneficial Ownership</vt:lpstr>
      <vt:lpstr>Considerations – Beneficial Ownership</vt:lpstr>
      <vt:lpstr>Public &amp; Private Partnership</vt:lpstr>
      <vt:lpstr>Private and Public Partnership?</vt:lpstr>
      <vt:lpstr>Graying Lines </vt:lpstr>
      <vt:lpstr>Marijuana Legalization</vt:lpstr>
      <vt:lpstr>Marijuana Legalization</vt:lpstr>
      <vt:lpstr>Marijuana Legalization</vt:lpstr>
      <vt:lpstr>Facts </vt:lpstr>
      <vt:lpstr>Facts </vt:lpstr>
      <vt:lpstr>Regulatory Guidance  </vt:lpstr>
      <vt:lpstr>Regulatory Guidance  </vt:lpstr>
      <vt:lpstr>Regulatory Guidance  </vt:lpstr>
      <vt:lpstr>Regulatory Guidance  </vt:lpstr>
      <vt:lpstr>Where do we draw the line?  </vt:lpstr>
      <vt:lpstr>Thoughts &amp; Trends</vt:lpstr>
      <vt:lpstr>Medical Marijuana</vt:lpstr>
      <vt:lpstr>FinCEN Guidance - February 2014</vt:lpstr>
      <vt:lpstr>Useful Links and Resources</vt:lpstr>
      <vt:lpstr>A Journey to ITLEAA</vt:lpstr>
      <vt:lpstr>Premise of the  discussion</vt:lpstr>
      <vt:lpstr>Why was ITLEAA proposed </vt:lpstr>
      <vt:lpstr>FATF 2006 </vt:lpstr>
      <vt:lpstr>Permanent Subcommittee on Investigations </vt:lpstr>
      <vt:lpstr>S.2956 required:</vt:lpstr>
      <vt:lpstr>Opposition</vt:lpstr>
      <vt:lpstr>NCCUSL Uniform Act </vt:lpstr>
      <vt:lpstr>ULEAEIA</vt:lpstr>
      <vt:lpstr>Later Bills </vt:lpstr>
      <vt:lpstr>Current Features </vt:lpstr>
      <vt:lpstr>Current Features</vt:lpstr>
      <vt:lpstr>Stay Tuned </vt:lpstr>
      <vt:lpstr>Board Governance:  Emerging New Legal and Regulatory Expectations for Bank Directors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Diebel, John</dc:creator>
  <cp:lastModifiedBy>Rauch, Donna</cp:lastModifiedBy>
  <cp:revision>68</cp:revision>
  <cp:lastPrinted>2016-04-18T22:43:27Z</cp:lastPrinted>
  <dcterms:created xsi:type="dcterms:W3CDTF">2016-02-19T15:46:47Z</dcterms:created>
  <dcterms:modified xsi:type="dcterms:W3CDTF">2016-10-27T22:36:53Z</dcterms:modified>
</cp:coreProperties>
</file>